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1"/>
  </p:notesMasterIdLst>
  <p:handoutMasterIdLst>
    <p:handoutMasterId r:id="rId32"/>
  </p:handoutMasterIdLst>
  <p:sldIdLst>
    <p:sldId id="331" r:id="rId5"/>
    <p:sldId id="571" r:id="rId6"/>
    <p:sldId id="274" r:id="rId7"/>
    <p:sldId id="573" r:id="rId8"/>
    <p:sldId id="574" r:id="rId9"/>
    <p:sldId id="575" r:id="rId10"/>
    <p:sldId id="586" r:id="rId11"/>
    <p:sldId id="582" r:id="rId12"/>
    <p:sldId id="584" r:id="rId13"/>
    <p:sldId id="576" r:id="rId14"/>
    <p:sldId id="577" r:id="rId15"/>
    <p:sldId id="588" r:id="rId16"/>
    <p:sldId id="578" r:id="rId17"/>
    <p:sldId id="579" r:id="rId18"/>
    <p:sldId id="580" r:id="rId19"/>
    <p:sldId id="581" r:id="rId20"/>
    <p:sldId id="583" r:id="rId21"/>
    <p:sldId id="596" r:id="rId22"/>
    <p:sldId id="589" r:id="rId23"/>
    <p:sldId id="591" r:id="rId24"/>
    <p:sldId id="587" r:id="rId25"/>
    <p:sldId id="590" r:id="rId26"/>
    <p:sldId id="595" r:id="rId27"/>
    <p:sldId id="593" r:id="rId28"/>
    <p:sldId id="594" r:id="rId29"/>
    <p:sldId id="592" r:id="rId30"/>
  </p:sldIdLst>
  <p:sldSz cx="9906000" cy="6858000" type="A4"/>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ELE ACADÉMIQUE" id="{0B896E98-F45E-4768-8620-EDDF394BE181}">
          <p14:sldIdLst>
            <p14:sldId id="331"/>
            <p14:sldId id="571"/>
            <p14:sldId id="274"/>
            <p14:sldId id="573"/>
            <p14:sldId id="574"/>
            <p14:sldId id="575"/>
            <p14:sldId id="586"/>
            <p14:sldId id="582"/>
            <p14:sldId id="584"/>
            <p14:sldId id="576"/>
            <p14:sldId id="577"/>
            <p14:sldId id="588"/>
            <p14:sldId id="578"/>
            <p14:sldId id="579"/>
            <p14:sldId id="580"/>
            <p14:sldId id="581"/>
            <p14:sldId id="583"/>
            <p14:sldId id="596"/>
            <p14:sldId id="589"/>
            <p14:sldId id="591"/>
            <p14:sldId id="587"/>
            <p14:sldId id="590"/>
            <p14:sldId id="595"/>
            <p14:sldId id="593"/>
            <p14:sldId id="594"/>
            <p14:sldId id="592"/>
          </p14:sldIdLst>
        </p14:section>
        <p14:section name="MÉTHODOLOGIE" id="{EB03BDE6-D677-4574-A7BF-9721F91BDEB8}">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3120" userDrawn="1">
          <p15:clr>
            <a:srgbClr val="A4A3A4"/>
          </p15:clr>
        </p15:guide>
        <p15:guide id="8" pos="516" userDrawn="1">
          <p15:clr>
            <a:srgbClr val="A4A3A4"/>
          </p15:clr>
        </p15:guide>
        <p15:guide id="9" pos="5626" userDrawn="1">
          <p15:clr>
            <a:srgbClr val="A4A3A4"/>
          </p15:clr>
        </p15:guide>
        <p15:guide id="10" pos="59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54" autoAdjust="0"/>
    <p:restoredTop sz="94660"/>
  </p:normalViewPr>
  <p:slideViewPr>
    <p:cSldViewPr showGuides="1">
      <p:cViewPr varScale="1">
        <p:scale>
          <a:sx n="69" d="100"/>
          <a:sy n="69" d="100"/>
        </p:scale>
        <p:origin x="1296" y="60"/>
      </p:cViewPr>
      <p:guideLst>
        <p:guide orient="horz" pos="2160"/>
        <p:guide orient="horz" pos="255"/>
        <p:guide orient="horz" pos="1139"/>
        <p:guide orient="horz" pos="1095"/>
        <p:guide orient="horz" pos="4065"/>
        <p:guide orient="horz" pos="4201"/>
        <p:guide pos="3120"/>
        <p:guide pos="516"/>
        <p:guide pos="5626"/>
        <p:guide pos="59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6" d="100"/>
          <a:sy n="106" d="100"/>
        </p:scale>
        <p:origin x="38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89E95E7-78A6-B84D-920E-436700361EEA}"/>
              </a:ext>
            </a:extLst>
          </p:cNvPr>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638F73D3-49D6-A74A-949B-FDF235F3645F}"/>
              </a:ext>
            </a:extLst>
          </p:cNvPr>
          <p:cNvSpPr>
            <a:spLocks noGrp="1"/>
          </p:cNvSpPr>
          <p:nvPr>
            <p:ph type="dt" sz="quarter" idx="1"/>
          </p:nvPr>
        </p:nvSpPr>
        <p:spPr>
          <a:xfrm>
            <a:off x="3850444" y="0"/>
            <a:ext cx="2945659" cy="498056"/>
          </a:xfrm>
          <a:prstGeom prst="rect">
            <a:avLst/>
          </a:prstGeom>
        </p:spPr>
        <p:txBody>
          <a:bodyPr vert="horz" lIns="91432" tIns="45716" rIns="91432" bIns="45716" rtlCol="0"/>
          <a:lstStyle>
            <a:lvl1pPr algn="r">
              <a:defRPr sz="1200"/>
            </a:lvl1pPr>
          </a:lstStyle>
          <a:p>
            <a:fld id="{5C9F3C6A-6C94-2549-A0BB-DF36A94B735F}" type="datetimeFigureOut">
              <a:rPr lang="fr-FR" smtClean="0"/>
              <a:t>04/10/2023</a:t>
            </a:fld>
            <a:endParaRPr lang="fr-FR"/>
          </a:p>
        </p:txBody>
      </p:sp>
      <p:sp>
        <p:nvSpPr>
          <p:cNvPr id="4" name="Espace réservé du pied de page 3">
            <a:extLst>
              <a:ext uri="{FF2B5EF4-FFF2-40B4-BE49-F238E27FC236}">
                <a16:creationId xmlns:a16="http://schemas.microsoft.com/office/drawing/2014/main" id="{3D249915-2A06-F744-B336-ECAE404971BF}"/>
              </a:ext>
            </a:extLst>
          </p:cNvPr>
          <p:cNvSpPr>
            <a:spLocks noGrp="1"/>
          </p:cNvSpPr>
          <p:nvPr>
            <p:ph type="ftr" sz="quarter" idx="2"/>
          </p:nvPr>
        </p:nvSpPr>
        <p:spPr>
          <a:xfrm>
            <a:off x="1" y="9428585"/>
            <a:ext cx="2945659" cy="498055"/>
          </a:xfrm>
          <a:prstGeom prst="rect">
            <a:avLst/>
          </a:prstGeom>
        </p:spPr>
        <p:txBody>
          <a:bodyPr vert="horz" lIns="91432" tIns="45716" rIns="91432" bIns="45716"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FF3AC88-22DD-304E-AB2E-EA997DB62EF7}"/>
              </a:ext>
            </a:extLst>
          </p:cNvPr>
          <p:cNvSpPr>
            <a:spLocks noGrp="1"/>
          </p:cNvSpPr>
          <p:nvPr>
            <p:ph type="sldNum" sz="quarter" idx="3"/>
          </p:nvPr>
        </p:nvSpPr>
        <p:spPr>
          <a:xfrm>
            <a:off x="3850444" y="9428585"/>
            <a:ext cx="2945659" cy="498055"/>
          </a:xfrm>
          <a:prstGeom prst="rect">
            <a:avLst/>
          </a:prstGeom>
        </p:spPr>
        <p:txBody>
          <a:bodyPr vert="horz" lIns="91432" tIns="45716" rIns="91432" bIns="45716" rtlCol="0" anchor="b"/>
          <a:lstStyle>
            <a:lvl1pPr algn="r">
              <a:defRPr sz="1200"/>
            </a:lvl1pPr>
          </a:lstStyle>
          <a:p>
            <a:fld id="{44293B20-7253-8244-99C7-22BEA04FFF24}" type="slidenum">
              <a:rPr lang="fr-FR" smtClean="0"/>
              <a:t>‹N°›</a:t>
            </a:fld>
            <a:endParaRPr lang="fr-FR"/>
          </a:p>
        </p:txBody>
      </p:sp>
    </p:spTree>
    <p:extLst>
      <p:ext uri="{BB962C8B-B14F-4D97-AF65-F5344CB8AC3E}">
        <p14:creationId xmlns:p14="http://schemas.microsoft.com/office/powerpoint/2010/main" val="2540079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a:latin typeface="Arial" pitchFamily="34" charset="0"/>
              </a:defRPr>
            </a:lvl1pPr>
          </a:lstStyle>
          <a:p>
            <a:fld id="{D680E798-53FF-4C51-A981-953463752515}" type="datetimeFigureOut">
              <a:rPr lang="fr-FR" smtClean="0"/>
              <a:pPr/>
              <a:t>04/10/2023</a:t>
            </a:fld>
            <a:endParaRPr lang="fr-FR" dirty="0"/>
          </a:p>
        </p:txBody>
      </p:sp>
      <p:sp>
        <p:nvSpPr>
          <p:cNvPr id="4" name="Espace réservé de l'image des diapositives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32" tIns="45716" rIns="91432" bIns="45716" rtlCol="0" anchor="ctr"/>
          <a:lstStyle/>
          <a:p>
            <a:endParaRPr lang="fr-FR" dirty="0"/>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32" tIns="45716" rIns="91432" bIns="45716"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95000" cy="240000"/>
          </a:xfrm>
          <a:ln>
            <a:solidFill>
              <a:schemeClr val="tx1">
                <a:alpha val="0"/>
              </a:schemeClr>
            </a:solidFill>
          </a:ln>
        </p:spPr>
        <p:txBody>
          <a:bodyPr/>
          <a:lstStyle>
            <a:lvl1pPr>
              <a:defRPr sz="100">
                <a:solidFill>
                  <a:schemeClr val="tx1">
                    <a:alpha val="0"/>
                  </a:schemeClr>
                </a:solidFill>
              </a:defRPr>
            </a:lvl1pPr>
          </a:lstStyle>
          <a:p>
            <a:r>
              <a:rPr lang="fr-FR"/>
              <a:t>22/11/2022</a:t>
            </a:r>
            <a:endParaRPr lang="fr-FR" dirty="0"/>
          </a:p>
        </p:txBody>
      </p:sp>
      <p:sp>
        <p:nvSpPr>
          <p:cNvPr id="5" name="Espace réservé du pied de page 4"/>
          <p:cNvSpPr>
            <a:spLocks noGrp="1"/>
          </p:cNvSpPr>
          <p:nvPr>
            <p:ph type="ftr" sz="quarter" idx="11"/>
          </p:nvPr>
        </p:nvSpPr>
        <p:spPr bwMode="gray">
          <a:xfrm>
            <a:off x="780000" y="5226529"/>
            <a:ext cx="3510000" cy="1200000"/>
          </a:xfrm>
        </p:spPr>
        <p:txBody>
          <a:bodyPr anchor="b" anchorCtr="0"/>
          <a:lstStyle>
            <a:lvl1pPr>
              <a:defRPr sz="1150"/>
            </a:lvl1pPr>
          </a:lstStyle>
          <a:p>
            <a:r>
              <a:rPr lang="fr-FR"/>
              <a:t>webinaire fonds sociaux</a:t>
            </a:r>
            <a:endParaRPr lang="fr-FR" dirty="0"/>
          </a:p>
        </p:txBody>
      </p:sp>
      <p:sp>
        <p:nvSpPr>
          <p:cNvPr id="6" name="Espace réservé du numéro de diapositive 5"/>
          <p:cNvSpPr>
            <a:spLocks noGrp="1"/>
          </p:cNvSpPr>
          <p:nvPr>
            <p:ph type="sldNum" sz="quarter" idx="12"/>
          </p:nvPr>
        </p:nvSpPr>
        <p:spPr bwMode="gray">
          <a:xfrm>
            <a:off x="0" y="6618000"/>
            <a:ext cx="195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A4711C13-FD79-AF45-B10D-474473890F07}"/>
              </a:ext>
            </a:extLst>
          </p:cNvPr>
          <p:cNvPicPr>
            <a:picLocks noChangeAspect="1"/>
          </p:cNvPicPr>
          <p:nvPr userDrawn="1"/>
        </p:nvPicPr>
        <p:blipFill>
          <a:blip r:embed="rId2"/>
          <a:stretch>
            <a:fillRect/>
          </a:stretch>
        </p:blipFill>
        <p:spPr>
          <a:xfrm>
            <a:off x="344488" y="138037"/>
            <a:ext cx="4094700" cy="285891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22/11/2022</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a:t>webinaire fonds sociaux</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90000" y="3128061"/>
            <a:ext cx="9126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F0176909-151E-4F4D-BD6B-079026BDFC0D}"/>
              </a:ext>
            </a:extLst>
          </p:cNvPr>
          <p:cNvPicPr>
            <a:picLocks noChangeAspect="1"/>
          </p:cNvPicPr>
          <p:nvPr userDrawn="1"/>
        </p:nvPicPr>
        <p:blipFill>
          <a:blip r:embed="rId2"/>
          <a:stretch>
            <a:fillRect/>
          </a:stretch>
        </p:blipFill>
        <p:spPr>
          <a:xfrm>
            <a:off x="200472" y="180000"/>
            <a:ext cx="1976514" cy="1380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r>
              <a:rPr lang="fr-FR" cap="all"/>
              <a:t>22/11/2022</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a:t>webinaire fonds sociaux</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89998" y="2522624"/>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588000"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785999"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9906000" cy="58752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89999" y="984000"/>
            <a:ext cx="9126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22/11/2022</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a:t>webinaire fonds sociaux</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r>
              <a:rPr lang="fr-FR" cap="all"/>
              <a:t>22/11/2022</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a:t>webinaire fonds sociaux</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588000" y="240000"/>
            <a:ext cx="5928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89999"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588000"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786000"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4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‹N°›</a:t>
            </a:fld>
            <a:endParaRPr lang="fr-FR"/>
          </a:p>
        </p:txBody>
      </p:sp>
    </p:spTree>
    <p:extLst>
      <p:ext uri="{BB962C8B-B14F-4D97-AF65-F5344CB8AC3E}">
        <p14:creationId xmlns:p14="http://schemas.microsoft.com/office/powerpoint/2010/main" val="146709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89999" y="1200000"/>
            <a:ext cx="9126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89999" y="2448000"/>
            <a:ext cx="9126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8248500" y="6378000"/>
            <a:ext cx="1267500" cy="480000"/>
          </a:xfrm>
          <a:prstGeom prst="rect">
            <a:avLst/>
          </a:prstGeom>
        </p:spPr>
        <p:txBody>
          <a:bodyPr vert="horz" lIns="0" tIns="0" rIns="0" bIns="0" rtlCol="0" anchor="ctr" anchorCtr="0">
            <a:noAutofit/>
          </a:bodyPr>
          <a:lstStyle>
            <a:lvl1pPr algn="ctr">
              <a:defRPr sz="750" b="1">
                <a:solidFill>
                  <a:schemeClr val="tx1"/>
                </a:solidFill>
                <a:latin typeface="Arial" panose="020B0604020202020204" pitchFamily="34" charset="0"/>
                <a:cs typeface="Arial" panose="020B0604020202020204" pitchFamily="34" charset="0"/>
              </a:defRPr>
            </a:lvl1pPr>
          </a:lstStyle>
          <a:p>
            <a:pPr algn="r"/>
            <a:r>
              <a:rPr lang="fr-FR" cap="all"/>
              <a:t>22/11/2022</a:t>
            </a:r>
            <a:endParaRPr lang="fr-FR" cap="all" dirty="0"/>
          </a:p>
        </p:txBody>
      </p:sp>
      <p:sp>
        <p:nvSpPr>
          <p:cNvPr id="5" name="Espace réservé du pied de page 4"/>
          <p:cNvSpPr>
            <a:spLocks noGrp="1"/>
          </p:cNvSpPr>
          <p:nvPr>
            <p:ph type="ftr" sz="quarter" idx="3"/>
          </p:nvPr>
        </p:nvSpPr>
        <p:spPr bwMode="gray">
          <a:xfrm>
            <a:off x="390000" y="6378000"/>
            <a:ext cx="6396000" cy="480000"/>
          </a:xfrm>
          <a:prstGeom prst="rect">
            <a:avLst/>
          </a:prstGeom>
        </p:spPr>
        <p:txBody>
          <a:bodyPr vert="horz" lIns="0" tIns="0" rIns="0" bIns="0" rtlCol="0" anchor="ctr" anchorCtr="0">
            <a:noAutofit/>
          </a:bodyPr>
          <a:lstStyle>
            <a:lvl1pPr algn="l">
              <a:defRPr sz="750" b="1">
                <a:solidFill>
                  <a:schemeClr val="tx1"/>
                </a:solidFill>
                <a:latin typeface="Arial" panose="020B0604020202020204" pitchFamily="34" charset="0"/>
                <a:cs typeface="Arial" panose="020B0604020202020204" pitchFamily="34" charset="0"/>
              </a:defRPr>
            </a:lvl1pPr>
          </a:lstStyle>
          <a:p>
            <a:r>
              <a:rPr lang="fr-FR"/>
              <a:t>webinaire fonds sociaux</a:t>
            </a:r>
            <a:endParaRPr lang="fr-FR" dirty="0"/>
          </a:p>
        </p:txBody>
      </p:sp>
      <p:sp>
        <p:nvSpPr>
          <p:cNvPr id="6" name="Espace réservé du numéro de diapositive 5"/>
          <p:cNvSpPr>
            <a:spLocks noGrp="1"/>
          </p:cNvSpPr>
          <p:nvPr>
            <p:ph type="sldNum" sz="quarter" idx="4"/>
          </p:nvPr>
        </p:nvSpPr>
        <p:spPr bwMode="gray">
          <a:xfrm>
            <a:off x="6786000" y="6378000"/>
            <a:ext cx="1462500" cy="480000"/>
          </a:xfrm>
          <a:prstGeom prst="rect">
            <a:avLst/>
          </a:prstGeom>
        </p:spPr>
        <p:txBody>
          <a:bodyPr vert="horz" lIns="0" tIns="0" rIns="0" bIns="0" rtlCol="0" anchor="ctr" anchorCtr="0">
            <a:noAutofit/>
          </a:bodyPr>
          <a:lstStyle>
            <a:lvl1pPr algn="r">
              <a:defRPr sz="750" b="1">
                <a:solidFill>
                  <a:schemeClr val="tx1"/>
                </a:solidFill>
                <a:latin typeface="Arial" panose="020B0604020202020204" pitchFamily="34" charset="0"/>
                <a:cs typeface="Arial" panose="020B0604020202020204" pitchFamily="34" charset="0"/>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2EEA27FB-B3C4-C44A-96A6-0D96EF7B0FAD}"/>
              </a:ext>
            </a:extLst>
          </p:cNvPr>
          <p:cNvPicPr>
            <a:picLocks noChangeAspect="1"/>
          </p:cNvPicPr>
          <p:nvPr userDrawn="1"/>
        </p:nvPicPr>
        <p:blipFill>
          <a:blip r:embed="rId8"/>
          <a:stretch>
            <a:fillRect/>
          </a:stretch>
        </p:blipFill>
        <p:spPr>
          <a:xfrm>
            <a:off x="288000" y="108000"/>
            <a:ext cx="704560" cy="491923"/>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8" r:id="rId6"/>
  </p:sldLayoutIdLst>
  <p:hf hdr="0"/>
  <p:txStyles>
    <p:titleStyle>
      <a:lvl1pPr algn="l" defTabSz="914378" rtl="0" eaLnBrk="1" latinLnBrk="0" hangingPunct="1">
        <a:lnSpc>
          <a:spcPct val="90000"/>
        </a:lnSpc>
        <a:spcBef>
          <a:spcPct val="0"/>
        </a:spcBef>
        <a:buNone/>
        <a:defRPr sz="255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Arial" panose="020B0604020202020204" pitchFamily="34" charset="0"/>
          <a:ea typeface="+mn-ea"/>
          <a:cs typeface="Arial" panose="020B0604020202020204" pitchFamily="34" charset="0"/>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rial" panose="020B0604020202020204" pitchFamily="34" charset="0"/>
          <a:ea typeface="+mn-ea"/>
          <a:cs typeface="Arial" panose="020B0604020202020204" pitchFamily="34" charset="0"/>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rial" panose="020B0604020202020204" pitchFamily="34" charset="0"/>
          <a:ea typeface="+mn-ea"/>
          <a:cs typeface="Arial" panose="020B0604020202020204" pitchFamily="34" charset="0"/>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rial" panose="020B0604020202020204" pitchFamily="34" charset="0"/>
          <a:ea typeface="+mn-ea"/>
          <a:cs typeface="Arial" panose="020B0604020202020204" pitchFamily="34" charset="0"/>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1191&amp;idArticle=LEGIARTI000006525020&amp;dateTexte=&amp;categorieLien=cid" TargetMode="External"/><Relationship Id="rId2" Type="http://schemas.openxmlformats.org/officeDocument/2006/relationships/hyperlink" Target="https://www.legifrance.gouv.fr/affichCodeArticle.do?cidTexte=LEGITEXT000006071191&amp;idArticle=LEGIARTI000006525009&amp;dateTexte=&amp;categorieLien=cid" TargetMode="External"/><Relationship Id="rId1" Type="http://schemas.openxmlformats.org/officeDocument/2006/relationships/slideLayout" Target="../slideLayouts/slideLayout6.xml"/><Relationship Id="rId4" Type="http://schemas.openxmlformats.org/officeDocument/2006/relationships/hyperlink" Target="https://www.legifrance.gouv.fr/codes/article_lc/LEGIARTI00002074319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pPr algn="ctr"/>
            <a:r>
              <a:rPr lang="fr-FR" dirty="0"/>
              <a:t>Fonds SOCIAUX</a:t>
            </a:r>
          </a:p>
          <a:p>
            <a:endParaRPr lang="fr-FR" dirty="0"/>
          </a:p>
          <a:p>
            <a:pPr algn="ctr"/>
            <a:r>
              <a:rPr lang="fr-FR" sz="1800" i="1" dirty="0"/>
              <a:t>WEBINAIRE</a:t>
            </a:r>
          </a:p>
          <a:p>
            <a:pPr algn="ctr"/>
            <a:r>
              <a:rPr lang="fr-FR" sz="1800" i="1" dirty="0"/>
              <a:t>MARDI 22 NOVEMBRE 2022</a:t>
            </a:r>
          </a:p>
          <a:p>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Espace réservé de la date 2"/>
          <p:cNvSpPr>
            <a:spLocks noGrp="1"/>
          </p:cNvSpPr>
          <p:nvPr>
            <p:ph type="dt" sz="half" idx="10"/>
          </p:nvPr>
        </p:nvSpPr>
        <p:spPr/>
        <p:txBody>
          <a:bodyPr/>
          <a:lstStyle/>
          <a:p>
            <a:pPr algn="r"/>
            <a:r>
              <a:rPr lang="fr-FR" cap="all" dirty="0"/>
              <a:t>22/11/2022</a:t>
            </a:r>
          </a:p>
        </p:txBody>
      </p:sp>
      <p:sp>
        <p:nvSpPr>
          <p:cNvPr id="7" name="Espace réservé du pied de page 3">
            <a:extLst>
              <a:ext uri="{FF2B5EF4-FFF2-40B4-BE49-F238E27FC236}">
                <a16:creationId xmlns:a16="http://schemas.microsoft.com/office/drawing/2014/main" id="{5FC8B61D-7FF8-4E6F-8006-9CEA76A0B51A}"/>
              </a:ext>
            </a:extLst>
          </p:cNvPr>
          <p:cNvSpPr>
            <a:spLocks noGrp="1"/>
          </p:cNvSpPr>
          <p:nvPr>
            <p:ph type="ftr" sz="quarter" idx="11"/>
          </p:nvPr>
        </p:nvSpPr>
        <p:spPr>
          <a:xfrm>
            <a:off x="390000" y="6378000"/>
            <a:ext cx="6396000" cy="480000"/>
          </a:xfrm>
        </p:spPr>
        <p:txBody>
          <a:bodyPr/>
          <a:lstStyle/>
          <a:p>
            <a:r>
              <a:rPr lang="fr-FR" dirty="0"/>
              <a:t>webinaire fonds sociaux</a:t>
            </a:r>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9999" y="884824"/>
            <a:ext cx="9126000" cy="527952"/>
          </a:xfrm>
        </p:spPr>
        <p:txBody>
          <a:bodyPr/>
          <a:lstStyle/>
          <a:p>
            <a:r>
              <a:rPr lang="fr-FR" dirty="0"/>
              <a:t>Fonds sociaux et frais d’optique ou dentaires </a:t>
            </a:r>
          </a:p>
        </p:txBody>
      </p:sp>
      <p:sp>
        <p:nvSpPr>
          <p:cNvPr id="3" name="Espace réservé du contenu 2"/>
          <p:cNvSpPr>
            <a:spLocks noGrp="1"/>
          </p:cNvSpPr>
          <p:nvPr>
            <p:ph idx="1"/>
          </p:nvPr>
        </p:nvSpPr>
        <p:spPr>
          <a:xfrm>
            <a:off x="389999" y="1844824"/>
            <a:ext cx="9126000" cy="4320480"/>
          </a:xfrm>
        </p:spPr>
        <p:txBody>
          <a:bodyPr/>
          <a:lstStyle/>
          <a:p>
            <a:r>
              <a:rPr lang="fr-FR" sz="1600" dirty="0"/>
              <a:t>La prise en charge de soins médicaux est possible sur les fonds sociaux collégiens ou lycéens, sur présentation d’un devis d’un opticien ou d’un dentiste qui peut donner suite à un bon de commande, la facture sera ensuite directement réglée par mandatement de l’établissement.</a:t>
            </a:r>
          </a:p>
          <a:p>
            <a:r>
              <a:rPr lang="fr-FR" sz="1600" dirty="0"/>
              <a:t>Si la transmission d’un bon de commande n’est pas possible, la prise en charge des soins peut-être remboursée à la famille sur présentation de factures acquittées.</a:t>
            </a:r>
          </a:p>
          <a:p>
            <a:endParaRPr lang="fr-FR" sz="1600" dirty="0"/>
          </a:p>
          <a:p>
            <a:r>
              <a:rPr lang="fr-FR" sz="1600" dirty="0"/>
              <a:t>Il convient de se reporter à la rubrique « 6112. Aide facultative » de l’annexe du décret n°2022-505 du 23 mars 2022 relatif à la gestion budgétaire et comptable publique.</a:t>
            </a:r>
          </a:p>
          <a:p>
            <a:r>
              <a:rPr lang="fr-FR" sz="1600" dirty="0"/>
              <a:t>Le chef d’établissement indique dans l’acte de notification de l’aide à la famille que le paiement sera effectué à un tiers.</a:t>
            </a:r>
          </a:p>
          <a:p>
            <a:r>
              <a:rPr lang="fr-FR" sz="1600" dirty="0"/>
              <a:t>Rubrique 6112. Aide facultative </a:t>
            </a:r>
          </a:p>
          <a:p>
            <a:r>
              <a:rPr lang="fr-FR" sz="1600" dirty="0"/>
              <a:t>1. Délibération fixant les conditions d’octroi et les modalités de l’aide.</a:t>
            </a:r>
          </a:p>
          <a:p>
            <a:r>
              <a:rPr lang="fr-FR" sz="1600" dirty="0"/>
              <a:t>2. En cas de paiement à un tiers, décision de l’autorité exécutive. </a:t>
            </a:r>
          </a:p>
          <a:p>
            <a:r>
              <a:rPr lang="fr-FR" sz="1600" dirty="0"/>
              <a:t>3. Etat nominatif ou collectif mentionnant le(s) bénéficiaire(s) et le montant des aides à verser ou ordre de paiement acquitté par le bénéficiaire en cas d’urgence. </a:t>
            </a:r>
          </a:p>
          <a:p>
            <a:endParaRPr lang="fr-FR" sz="1600" dirty="0"/>
          </a:p>
          <a:p>
            <a:endParaRPr lang="fr-FR" dirty="0"/>
          </a:p>
        </p:txBody>
      </p:sp>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10</a:t>
            </a:fld>
            <a:endParaRPr lang="fr-FR"/>
          </a:p>
        </p:txBody>
      </p:sp>
    </p:spTree>
    <p:extLst>
      <p:ext uri="{BB962C8B-B14F-4D97-AF65-F5344CB8AC3E}">
        <p14:creationId xmlns:p14="http://schemas.microsoft.com/office/powerpoint/2010/main" val="81771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0000" y="978000"/>
            <a:ext cx="9126000" cy="500808"/>
          </a:xfrm>
        </p:spPr>
        <p:txBody>
          <a:bodyPr/>
          <a:lstStyle/>
          <a:p>
            <a:r>
              <a:rPr lang="fr-FR" dirty="0"/>
              <a:t>Fonds sociaux et frais médicaux </a:t>
            </a:r>
          </a:p>
        </p:txBody>
      </p:sp>
      <p:sp>
        <p:nvSpPr>
          <p:cNvPr id="3" name="Espace réservé du contenu 2"/>
          <p:cNvSpPr>
            <a:spLocks noGrp="1"/>
          </p:cNvSpPr>
          <p:nvPr>
            <p:ph idx="1"/>
          </p:nvPr>
        </p:nvSpPr>
        <p:spPr>
          <a:xfrm>
            <a:off x="272480" y="1713000"/>
            <a:ext cx="9126000" cy="3432000"/>
          </a:xfrm>
        </p:spPr>
        <p:txBody>
          <a:bodyPr/>
          <a:lstStyle/>
          <a:p>
            <a:r>
              <a:rPr lang="fr-FR" sz="1600" dirty="0"/>
              <a:t>La prise en charge de soins médicaux est possible sur les fonds sociaux collégiens ou lycéens, sur présentation d’un devis d’un opticien ou d’un dentiste qui peut donner suite à un bon de commande, la facture sera ensuite directement réglée par mandatement de l’établissement ou remboursée à la famille si la transmission d’un bon de commande n’est pas possible sur présentation de factures acquittées.</a:t>
            </a:r>
          </a:p>
          <a:p>
            <a:endParaRPr lang="fr-FR" sz="1600" dirty="0"/>
          </a:p>
          <a:p>
            <a:r>
              <a:rPr lang="fr-FR" sz="1600" dirty="0"/>
              <a:t>Il convient de se reporter à la rubrique 6112. Aide facultative de l’annexe du décret n°2022-505 du 23 mars 2022 relatif à la gestion budgétaire et comptable publique.</a:t>
            </a:r>
          </a:p>
          <a:p>
            <a:r>
              <a:rPr lang="fr-FR" sz="1600" dirty="0"/>
              <a:t>Le chef d’établissement indique dans l’acte de notification de l’aide à la famille que le paiement sera effectué à un tiers.</a:t>
            </a:r>
          </a:p>
          <a:p>
            <a:pPr>
              <a:spcAft>
                <a:spcPts val="0"/>
              </a:spcAft>
            </a:pPr>
            <a:endParaRPr lang="fr-FR" sz="1600" dirty="0"/>
          </a:p>
          <a:p>
            <a:r>
              <a:rPr lang="fr-FR" sz="1600" dirty="0"/>
              <a:t>Rubrique 6112. Aide facultative </a:t>
            </a:r>
          </a:p>
          <a:p>
            <a:r>
              <a:rPr lang="fr-FR" sz="1600" dirty="0"/>
              <a:t>	1. Délibération fixant les conditions d’octroi et les modalités de l’aide.</a:t>
            </a:r>
          </a:p>
          <a:p>
            <a:r>
              <a:rPr lang="fr-FR" sz="1600" dirty="0"/>
              <a:t>	2. En cas de paiement à un tiers, décision de l’autorité exécutive. </a:t>
            </a:r>
          </a:p>
          <a:p>
            <a:r>
              <a:rPr lang="fr-FR" sz="1600" dirty="0"/>
              <a:t>	3. État nominatif ou collectif mentionnant le(s) bénéficiaire(s) et le montant des aides à 	verser ou ordre de paiement acquitté par le bénéficiaire en cas d’urgence. </a:t>
            </a:r>
          </a:p>
          <a:p>
            <a:pPr algn="just"/>
            <a:endParaRPr lang="fr-FR" sz="1600" dirty="0"/>
          </a:p>
          <a:p>
            <a:endParaRPr lang="fr-FR" sz="1400" dirty="0"/>
          </a:p>
        </p:txBody>
      </p:sp>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11</a:t>
            </a:fld>
            <a:endParaRPr lang="fr-FR"/>
          </a:p>
        </p:txBody>
      </p:sp>
    </p:spTree>
    <p:extLst>
      <p:ext uri="{BB962C8B-B14F-4D97-AF65-F5344CB8AC3E}">
        <p14:creationId xmlns:p14="http://schemas.microsoft.com/office/powerpoint/2010/main" val="3331131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6496" y="1268760"/>
            <a:ext cx="9126000" cy="960000"/>
          </a:xfrm>
        </p:spPr>
        <p:txBody>
          <a:bodyPr/>
          <a:lstStyle/>
          <a:p>
            <a:r>
              <a:rPr lang="fr-FR" dirty="0"/>
              <a:t>Fonds sociaux et fracture numérique </a:t>
            </a:r>
          </a:p>
        </p:txBody>
      </p:sp>
      <p:sp>
        <p:nvSpPr>
          <p:cNvPr id="3" name="Espace réservé du contenu 2"/>
          <p:cNvSpPr>
            <a:spLocks noGrp="1"/>
          </p:cNvSpPr>
          <p:nvPr>
            <p:ph idx="1"/>
          </p:nvPr>
        </p:nvSpPr>
        <p:spPr>
          <a:xfrm>
            <a:off x="390000" y="2636912"/>
            <a:ext cx="9126000" cy="4539232"/>
          </a:xfrm>
        </p:spPr>
        <p:txBody>
          <a:bodyPr/>
          <a:lstStyle/>
          <a:p>
            <a:r>
              <a:rPr lang="fr-FR" sz="1600" dirty="0"/>
              <a:t>Le fonds social peut être mobilisé pour l’achat d’équipement numérique à destination des élèves.</a:t>
            </a:r>
          </a:p>
          <a:p>
            <a:endParaRPr lang="fr-FR" sz="1600" dirty="0"/>
          </a:p>
          <a:p>
            <a:r>
              <a:rPr lang="fr-FR" sz="1600" dirty="0"/>
              <a:t>Si la problématique rencontrée est un défaut d’équipement informatique de la famille, il peut être envisagée de mobiliser les ordinateurs du stock stratégique national.</a:t>
            </a:r>
          </a:p>
          <a:p>
            <a:endParaRPr lang="fr-FR" sz="1600" dirty="0"/>
          </a:p>
          <a:p>
            <a:r>
              <a:rPr lang="fr-FR" sz="1600" dirty="0">
                <a:solidFill>
                  <a:srgbClr val="FF0000"/>
                </a:solidFill>
              </a:rPr>
              <a:t>Dans ce cas, les établissements sont invités à adresser les demandes à l’académie qui sollicitera le niveau national. </a:t>
            </a:r>
          </a:p>
        </p:txBody>
      </p:sp>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12</a:t>
            </a:fld>
            <a:endParaRPr lang="fr-FR"/>
          </a:p>
        </p:txBody>
      </p:sp>
    </p:spTree>
    <p:extLst>
      <p:ext uri="{BB962C8B-B14F-4D97-AF65-F5344CB8AC3E}">
        <p14:creationId xmlns:p14="http://schemas.microsoft.com/office/powerpoint/2010/main" val="1077144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Fonds sociaux et équipements sportifs ou artistiques</a:t>
            </a:r>
          </a:p>
        </p:txBody>
      </p:sp>
      <p:sp>
        <p:nvSpPr>
          <p:cNvPr id="3" name="Espace réservé du contenu 2"/>
          <p:cNvSpPr>
            <a:spLocks noGrp="1"/>
          </p:cNvSpPr>
          <p:nvPr>
            <p:ph idx="1"/>
          </p:nvPr>
        </p:nvSpPr>
        <p:spPr/>
        <p:txBody>
          <a:bodyPr/>
          <a:lstStyle/>
          <a:p>
            <a:r>
              <a:rPr lang="fr-FR" sz="1600" dirty="0"/>
              <a:t>La prise en charge de l’achat de matériel sportif ou artistique avec des crédits de fonds social s’effectue par la transmission d’un bon de commande directement au fournisseur, livraison à l’établissement et remise à l’élève.</a:t>
            </a:r>
          </a:p>
          <a:p>
            <a:r>
              <a:rPr lang="fr-FR" sz="1600" i="1" dirty="0"/>
              <a:t> </a:t>
            </a:r>
            <a:endParaRPr lang="fr-FR" sz="1600" dirty="0"/>
          </a:p>
          <a:p>
            <a:r>
              <a:rPr lang="fr-FR" sz="1600" dirty="0"/>
              <a:t>Le chef d’établissement indique dans l’acte de notification de l’aide à la famille que le paiement sera effectué à un tiers.</a:t>
            </a:r>
          </a:p>
          <a:p>
            <a:endParaRPr lang="fr-FR" dirty="0"/>
          </a:p>
          <a:p>
            <a:r>
              <a:rPr lang="fr-FR" i="1" dirty="0"/>
              <a:t> </a:t>
            </a:r>
            <a:endParaRPr lang="fr-FR" dirty="0"/>
          </a:p>
          <a:p>
            <a:endParaRPr lang="fr-FR" sz="1600" dirty="0"/>
          </a:p>
        </p:txBody>
      </p:sp>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13</a:t>
            </a:fld>
            <a:endParaRPr lang="fr-FR"/>
          </a:p>
        </p:txBody>
      </p:sp>
    </p:spTree>
    <p:extLst>
      <p:ext uri="{BB962C8B-B14F-4D97-AF65-F5344CB8AC3E}">
        <p14:creationId xmlns:p14="http://schemas.microsoft.com/office/powerpoint/2010/main" val="1153831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234" y="1196598"/>
            <a:ext cx="9126000" cy="960000"/>
          </a:xfrm>
        </p:spPr>
        <p:txBody>
          <a:bodyPr/>
          <a:lstStyle/>
          <a:p>
            <a:r>
              <a:rPr lang="fr-FR" dirty="0"/>
              <a:t>Fonds sociaux et élèves post bac </a:t>
            </a:r>
          </a:p>
        </p:txBody>
      </p:sp>
      <p:sp>
        <p:nvSpPr>
          <p:cNvPr id="3" name="Espace réservé du contenu 2"/>
          <p:cNvSpPr>
            <a:spLocks noGrp="1"/>
          </p:cNvSpPr>
          <p:nvPr>
            <p:ph idx="1"/>
          </p:nvPr>
        </p:nvSpPr>
        <p:spPr/>
        <p:txBody>
          <a:bodyPr/>
          <a:lstStyle/>
          <a:p>
            <a:endParaRPr lang="fr-FR" dirty="0"/>
          </a:p>
          <a:p>
            <a:r>
              <a:rPr lang="fr-FR" i="1" dirty="0"/>
              <a:t> </a:t>
            </a:r>
            <a:endParaRPr lang="fr-FR" dirty="0"/>
          </a:p>
          <a:p>
            <a:endParaRPr lang="fr-FR" sz="1600" dirty="0"/>
          </a:p>
        </p:txBody>
      </p:sp>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14</a:t>
            </a:fld>
            <a:endParaRPr lang="fr-FR"/>
          </a:p>
        </p:txBody>
      </p:sp>
      <p:sp>
        <p:nvSpPr>
          <p:cNvPr id="8" name="ZoneTexte 7"/>
          <p:cNvSpPr txBox="1"/>
          <p:nvPr/>
        </p:nvSpPr>
        <p:spPr>
          <a:xfrm>
            <a:off x="200471" y="2132675"/>
            <a:ext cx="9315527" cy="4154984"/>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L’attribution d’aide aux élèves de BTS ou de CPGE ne relèvent pas du fonds social lycéen mais des aides relevant des CROUS. </a:t>
            </a:r>
          </a:p>
          <a:p>
            <a:endParaRPr lang="fr-FR" sz="1600" dirty="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Toutefois, le chef d’établissement ordonnateur après avis de la commission le cas échéant ou dans l’urgence sans avis de la commission peut décider l’attribution d’une aide exceptionnelle.</a:t>
            </a:r>
          </a:p>
          <a:p>
            <a:endParaRPr lang="fr-FR" sz="1600" dirty="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La pièce à fournir est le PV de la commission d’attribution des fonds sociaux de l’établissement, ou un certificat administratif du chef d’établissement en cas d’urgence (décès des parents de l’élève par exemple) et les factures d’achat du matériel désigné ou en secours en espèces lors de la commission ou sur le certificat administratif.</a:t>
            </a:r>
          </a:p>
          <a:p>
            <a:r>
              <a:rPr lang="fr-FR" dirty="0"/>
              <a:t> </a:t>
            </a:r>
          </a:p>
          <a:p>
            <a:endParaRPr lang="fr-FR" dirty="0"/>
          </a:p>
          <a:p>
            <a:endParaRPr lang="fr-FR" dirty="0"/>
          </a:p>
          <a:p>
            <a:r>
              <a:rPr lang="fr-FR" dirty="0"/>
              <a:t> </a:t>
            </a:r>
          </a:p>
        </p:txBody>
      </p:sp>
    </p:spTree>
    <p:extLst>
      <p:ext uri="{BB962C8B-B14F-4D97-AF65-F5344CB8AC3E}">
        <p14:creationId xmlns:p14="http://schemas.microsoft.com/office/powerpoint/2010/main" val="2321921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480" y="2075984"/>
            <a:ext cx="9126000" cy="960000"/>
          </a:xfrm>
        </p:spPr>
        <p:txBody>
          <a:bodyPr/>
          <a:lstStyle/>
          <a:p>
            <a:r>
              <a:rPr lang="fr-FR" dirty="0"/>
              <a:t>Fonds sociaux et apprentis</a:t>
            </a:r>
          </a:p>
        </p:txBody>
      </p:sp>
      <p:sp>
        <p:nvSpPr>
          <p:cNvPr id="3" name="Espace réservé du contenu 2"/>
          <p:cNvSpPr>
            <a:spLocks noGrp="1"/>
          </p:cNvSpPr>
          <p:nvPr>
            <p:ph idx="1"/>
          </p:nvPr>
        </p:nvSpPr>
        <p:spPr/>
        <p:txBody>
          <a:bodyPr/>
          <a:lstStyle/>
          <a:p>
            <a:endParaRPr lang="fr-FR" dirty="0"/>
          </a:p>
          <a:p>
            <a:r>
              <a:rPr lang="fr-FR" i="1" dirty="0"/>
              <a:t> </a:t>
            </a:r>
            <a:endParaRPr lang="fr-FR" dirty="0"/>
          </a:p>
          <a:p>
            <a:endParaRPr lang="fr-FR" sz="1600" dirty="0"/>
          </a:p>
        </p:txBody>
      </p:sp>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15</a:t>
            </a:fld>
            <a:endParaRPr lang="fr-FR"/>
          </a:p>
        </p:txBody>
      </p:sp>
      <p:sp>
        <p:nvSpPr>
          <p:cNvPr id="8" name="ZoneTexte 7"/>
          <p:cNvSpPr txBox="1"/>
          <p:nvPr/>
        </p:nvSpPr>
        <p:spPr>
          <a:xfrm>
            <a:off x="200472" y="3284984"/>
            <a:ext cx="9001000" cy="2585323"/>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Le statut de l’apprenti mineur est un statut de salarié qui a signé un contrat d’apprentissage avec une entreprise.</a:t>
            </a:r>
          </a:p>
          <a:p>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Il n’a plus un statut d’élève, ce qui l’exclu du bénéfice du fonds social lycéen.</a:t>
            </a:r>
          </a:p>
          <a:p>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Il bénéficie en revanche en tant que salarié d’autres dispositifs d’aides de l’État ou de la collectivité territoriale compétente qui peuvent compléter les aides au transport, hébergement et restauration.</a:t>
            </a:r>
          </a:p>
          <a:p>
            <a:endParaRPr lang="fr-FR" sz="1600" dirty="0">
              <a:latin typeface="Arial" panose="020B0604020202020204" pitchFamily="34" charset="0"/>
              <a:cs typeface="Arial" panose="020B0604020202020204" pitchFamily="34" charset="0"/>
            </a:endParaRPr>
          </a:p>
          <a:p>
            <a:r>
              <a:rPr lang="fr-FR" b="1" dirty="0"/>
              <a:t> </a:t>
            </a:r>
            <a:endParaRPr lang="fr-FR" dirty="0"/>
          </a:p>
        </p:txBody>
      </p:sp>
    </p:spTree>
    <p:extLst>
      <p:ext uri="{BB962C8B-B14F-4D97-AF65-F5344CB8AC3E}">
        <p14:creationId xmlns:p14="http://schemas.microsoft.com/office/powerpoint/2010/main" val="376993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Tableau de synthèse des possibilités de mobilisation des fonds sociaux  </a:t>
            </a:r>
          </a:p>
        </p:txBody>
      </p:sp>
      <p:pic>
        <p:nvPicPr>
          <p:cNvPr id="8" name="Espace réservé du contenu 7"/>
          <p:cNvPicPr>
            <a:picLocks noGrp="1" noChangeAspect="1"/>
          </p:cNvPicPr>
          <p:nvPr>
            <p:ph idx="1"/>
          </p:nvPr>
        </p:nvPicPr>
        <p:blipFill>
          <a:blip r:embed="rId2"/>
          <a:stretch>
            <a:fillRect/>
          </a:stretch>
        </p:blipFill>
        <p:spPr>
          <a:xfrm>
            <a:off x="848544" y="2137795"/>
            <a:ext cx="6840760" cy="3312368"/>
          </a:xfrm>
          <a:prstGeom prst="rect">
            <a:avLst/>
          </a:prstGeom>
        </p:spPr>
      </p:pic>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16</a:t>
            </a:fld>
            <a:endParaRPr lang="fr-FR"/>
          </a:p>
        </p:txBody>
      </p:sp>
      <p:sp>
        <p:nvSpPr>
          <p:cNvPr id="9" name="ZoneTexte 8"/>
          <p:cNvSpPr txBox="1"/>
          <p:nvPr/>
        </p:nvSpPr>
        <p:spPr>
          <a:xfrm>
            <a:off x="920552" y="5661248"/>
            <a:ext cx="7992888" cy="646331"/>
          </a:xfrm>
          <a:prstGeom prst="rect">
            <a:avLst/>
          </a:prstGeom>
          <a:noFill/>
        </p:spPr>
        <p:txBody>
          <a:bodyPr wrap="square" rtlCol="0">
            <a:spAutoFit/>
          </a:bodyPr>
          <a:lstStyle/>
          <a:p>
            <a:r>
              <a:rPr lang="fr-FR" sz="1200" dirty="0"/>
              <a:t>* le chef d’établissement ordonnateur après avis de la commission peut décider</a:t>
            </a:r>
          </a:p>
          <a:p>
            <a:r>
              <a:rPr lang="fr-FR" sz="1200" dirty="0"/>
              <a:t> l’attribution d’une aide exceptionnelle.</a:t>
            </a:r>
          </a:p>
          <a:p>
            <a:endParaRPr lang="fr-FR" sz="1200" dirty="0"/>
          </a:p>
        </p:txBody>
      </p:sp>
    </p:spTree>
    <p:extLst>
      <p:ext uri="{BB962C8B-B14F-4D97-AF65-F5344CB8AC3E}">
        <p14:creationId xmlns:p14="http://schemas.microsoft.com/office/powerpoint/2010/main" val="1226291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9999" y="1200000"/>
            <a:ext cx="9126000" cy="500808"/>
          </a:xfrm>
        </p:spPr>
        <p:txBody>
          <a:bodyPr/>
          <a:lstStyle/>
          <a:p>
            <a:r>
              <a:rPr lang="fr-FR" dirty="0"/>
              <a:t>Fonds sociaux et séjours sportifs hors temps scolaire</a:t>
            </a:r>
            <a:br>
              <a:rPr lang="fr-FR" dirty="0"/>
            </a:br>
            <a:endParaRPr lang="fr-FR" dirty="0"/>
          </a:p>
        </p:txBody>
      </p:sp>
      <p:sp>
        <p:nvSpPr>
          <p:cNvPr id="3" name="Espace réservé du contenu 2"/>
          <p:cNvSpPr>
            <a:spLocks noGrp="1"/>
          </p:cNvSpPr>
          <p:nvPr>
            <p:ph idx="1"/>
          </p:nvPr>
        </p:nvSpPr>
        <p:spPr>
          <a:xfrm>
            <a:off x="401969" y="2196986"/>
            <a:ext cx="9126000" cy="3432000"/>
          </a:xfrm>
        </p:spPr>
        <p:txBody>
          <a:bodyPr/>
          <a:lstStyle/>
          <a:p>
            <a:r>
              <a:rPr lang="fr-FR" sz="1600" dirty="0"/>
              <a:t>Les fonds sociaux sont destinés à aider les familles en difficulté financière pour faire face aux dépenses liées à la scolarité sous forme d’aide financière versée directement, de prestations en nature (achat matériel scolaire) ou de prise en charge directe de créances.</a:t>
            </a:r>
          </a:p>
          <a:p>
            <a:endParaRPr lang="fr-FR" sz="1600" dirty="0"/>
          </a:p>
          <a:p>
            <a:r>
              <a:rPr lang="fr-FR" sz="1600" dirty="0"/>
              <a:t>Se déroulant hors temps scolaire, une aide au titre de la participation à ces séjours devraient être écartée car sans lien direct avec la scolarité de l’élève. </a:t>
            </a:r>
          </a:p>
          <a:p>
            <a:endParaRPr lang="fr-FR" sz="1600" dirty="0"/>
          </a:p>
          <a:p>
            <a:r>
              <a:rPr lang="fr-FR" sz="1600" dirty="0"/>
              <a:t>Toutefois, ce type de séjours pouvant participer à assurer une scolarité sereine pour un élève, il peut être envisagé une aide sans que celle-ci n’obère la capacité de l’établissement à accompagner ou à aider les familles.</a:t>
            </a:r>
          </a:p>
        </p:txBody>
      </p:sp>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17</a:t>
            </a:fld>
            <a:endParaRPr lang="fr-FR"/>
          </a:p>
        </p:txBody>
      </p:sp>
    </p:spTree>
    <p:extLst>
      <p:ext uri="{BB962C8B-B14F-4D97-AF65-F5344CB8AC3E}">
        <p14:creationId xmlns:p14="http://schemas.microsoft.com/office/powerpoint/2010/main" val="4219120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Fonds social et activités péri et parascolaires pendant le temps scolaire </a:t>
            </a:r>
          </a:p>
        </p:txBody>
      </p:sp>
      <p:sp>
        <p:nvSpPr>
          <p:cNvPr id="3" name="Espace réservé du contenu 2"/>
          <p:cNvSpPr>
            <a:spLocks noGrp="1"/>
          </p:cNvSpPr>
          <p:nvPr>
            <p:ph idx="1"/>
          </p:nvPr>
        </p:nvSpPr>
        <p:spPr/>
        <p:txBody>
          <a:bodyPr/>
          <a:lstStyle/>
          <a:p>
            <a:pPr lvl="0"/>
            <a:endParaRPr lang="fr-FR" sz="1600" dirty="0">
              <a:solidFill>
                <a:srgbClr val="000000"/>
              </a:solidFill>
            </a:endParaRPr>
          </a:p>
          <a:p>
            <a:pPr lvl="0"/>
            <a:endParaRPr lang="fr-FR" sz="1600" dirty="0">
              <a:solidFill>
                <a:srgbClr val="000000"/>
              </a:solidFill>
            </a:endParaRPr>
          </a:p>
          <a:p>
            <a:pPr lvl="0" algn="just"/>
            <a:r>
              <a:rPr lang="fr-FR" sz="1600" dirty="0"/>
              <a:t>Les fonds sociaux peuvent aussi être destinés à aider les familles en difficulté financière pour faire face aux dépenses liées à l’adhésion à la MDL ou à l’association sportive de l’établissement, voire pour une inscription à un club sportif ou culturel.</a:t>
            </a:r>
          </a:p>
          <a:p>
            <a:pPr lvl="0" algn="just"/>
            <a:r>
              <a:rPr lang="fr-FR" sz="1600" dirty="0"/>
              <a:t>Si une convention entre l’association est signée avec l’établissement pour accueillir des élèves qui ont une aptitude particulière dans des domaines sportifs ou musicaux (adhésion à un conservatoire, frais d’inscription à une compétition UNSS ou fédérale).</a:t>
            </a:r>
          </a:p>
          <a:p>
            <a:pPr algn="just"/>
            <a:endParaRPr lang="fr-FR" dirty="0">
              <a:solidFill>
                <a:srgbClr val="00B0F0"/>
              </a:solidFill>
            </a:endParaRPr>
          </a:p>
        </p:txBody>
      </p:sp>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18</a:t>
            </a:fld>
            <a:endParaRPr lang="fr-FR"/>
          </a:p>
        </p:txBody>
      </p:sp>
    </p:spTree>
    <p:extLst>
      <p:ext uri="{BB962C8B-B14F-4D97-AF65-F5344CB8AC3E}">
        <p14:creationId xmlns:p14="http://schemas.microsoft.com/office/powerpoint/2010/main" val="406968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9999" y="1200000"/>
            <a:ext cx="9126000" cy="500808"/>
          </a:xfrm>
        </p:spPr>
        <p:txBody>
          <a:bodyPr/>
          <a:lstStyle/>
          <a:p>
            <a:r>
              <a:rPr lang="fr-FR" dirty="0"/>
              <a:t>Fonds sociaux et projet d’actions sociales ou éducatives</a:t>
            </a:r>
            <a:br>
              <a:rPr lang="fr-FR" dirty="0"/>
            </a:br>
            <a:endParaRPr lang="fr-FR" dirty="0"/>
          </a:p>
        </p:txBody>
      </p:sp>
      <p:sp>
        <p:nvSpPr>
          <p:cNvPr id="3" name="Espace réservé du contenu 2"/>
          <p:cNvSpPr>
            <a:spLocks noGrp="1"/>
          </p:cNvSpPr>
          <p:nvPr>
            <p:ph idx="1"/>
          </p:nvPr>
        </p:nvSpPr>
        <p:spPr>
          <a:xfrm>
            <a:off x="389999" y="2060848"/>
            <a:ext cx="9126000" cy="3432000"/>
          </a:xfrm>
        </p:spPr>
        <p:txBody>
          <a:bodyPr/>
          <a:lstStyle/>
          <a:p>
            <a:r>
              <a:rPr lang="fr-FR" sz="1600" dirty="0"/>
              <a:t>En application du II de l'article L. 421-10 du Code de l'éducation, le chef d'établissement élabore un </a:t>
            </a:r>
            <a:r>
              <a:rPr lang="fr-FR" sz="1600" b="1" dirty="0"/>
              <a:t>projet d'actions sociales ou éducatives</a:t>
            </a:r>
            <a:r>
              <a:rPr lang="fr-FR" sz="1600" dirty="0"/>
              <a:t> qu'il soumet à l'approbation du conseil d'administration (CA). Il doit recueillir l'accord de la collectivité de rattachement sur le projet et de la commune lorsque les actions mises en œuvre se déroulent dans une école.</a:t>
            </a:r>
          </a:p>
          <a:p>
            <a:pPr lvl="0"/>
            <a:endParaRPr lang="fr-FR" sz="1600" dirty="0"/>
          </a:p>
          <a:p>
            <a:r>
              <a:rPr lang="fr-FR" sz="1600" dirty="0"/>
              <a:t>L'attribution d'aides sociales peut constituer la principale, voire l'unique, mesure du projet d'actions réalisé par l'EPLE. Le chef d'établissement peut définir, dans ce projet d'actions formalisé par un document type (annexé à la présente circulaire), les conditions d'octroi et les modalités d'attribution des aides aux bénéficiaires. En conformité avec ces règles, il détermine la liste nominative des bénéficiaires et le montant de l'aide versée à chacun.</a:t>
            </a:r>
          </a:p>
          <a:p>
            <a:pPr lvl="0"/>
            <a:endParaRPr lang="fr-FR" sz="1600" dirty="0"/>
          </a:p>
          <a:p>
            <a:pPr lvl="0"/>
            <a:r>
              <a:rPr lang="fr-FR" sz="1600" dirty="0"/>
              <a:t>Un projet d’actions sociales est indispensable pour mobiliser les fonds sociaux pour des élèves ukrainiens du 1</a:t>
            </a:r>
            <a:r>
              <a:rPr lang="fr-FR" sz="1600" baseline="30000" dirty="0"/>
              <a:t>er</a:t>
            </a:r>
            <a:r>
              <a:rPr lang="fr-FR" sz="1600" dirty="0"/>
              <a:t> degré :</a:t>
            </a:r>
          </a:p>
          <a:p>
            <a:r>
              <a:rPr lang="fr-FR" dirty="0"/>
              <a:t> </a:t>
            </a:r>
          </a:p>
        </p:txBody>
      </p:sp>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19</a:t>
            </a:fld>
            <a:endParaRPr lang="fr-FR"/>
          </a:p>
        </p:txBody>
      </p:sp>
    </p:spTree>
    <p:extLst>
      <p:ext uri="{BB962C8B-B14F-4D97-AF65-F5344CB8AC3E}">
        <p14:creationId xmlns:p14="http://schemas.microsoft.com/office/powerpoint/2010/main" val="2559366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r>
              <a:rPr lang="fr-FR" dirty="0"/>
              <a:t>1 – le Cadre </a:t>
            </a:r>
            <a:r>
              <a:rPr lang="fr-FR" dirty="0" err="1"/>
              <a:t>gÉnÉral</a:t>
            </a:r>
            <a:endParaRPr lang="fr-FR" dirty="0"/>
          </a:p>
          <a:p>
            <a:endParaRPr lang="fr-FR" dirty="0"/>
          </a:p>
          <a:p>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dirty="0"/>
          </a:p>
        </p:txBody>
      </p:sp>
      <p:sp>
        <p:nvSpPr>
          <p:cNvPr id="3" name="Espace réservé de la date 2"/>
          <p:cNvSpPr>
            <a:spLocks noGrp="1"/>
          </p:cNvSpPr>
          <p:nvPr>
            <p:ph type="dt" sz="half" idx="10"/>
          </p:nvPr>
        </p:nvSpPr>
        <p:spPr/>
        <p:txBody>
          <a:bodyPr/>
          <a:lstStyle/>
          <a:p>
            <a:pPr algn="r"/>
            <a:r>
              <a:rPr lang="fr-FR" cap="all"/>
              <a:t>22/11/2022</a:t>
            </a:r>
            <a:endParaRPr lang="fr-FR" cap="all" dirty="0"/>
          </a:p>
        </p:txBody>
      </p:sp>
      <p:sp>
        <p:nvSpPr>
          <p:cNvPr id="8" name="Espace réservé du pied de page 3">
            <a:extLst>
              <a:ext uri="{FF2B5EF4-FFF2-40B4-BE49-F238E27FC236}">
                <a16:creationId xmlns:a16="http://schemas.microsoft.com/office/drawing/2014/main" id="{777DD4BB-C01A-4C7A-8A4D-406096D9599E}"/>
              </a:ext>
            </a:extLst>
          </p:cNvPr>
          <p:cNvSpPr>
            <a:spLocks noGrp="1"/>
          </p:cNvSpPr>
          <p:nvPr>
            <p:ph type="ftr" sz="quarter" idx="11"/>
          </p:nvPr>
        </p:nvSpPr>
        <p:spPr>
          <a:xfrm>
            <a:off x="390000" y="6378000"/>
            <a:ext cx="6396000" cy="480000"/>
          </a:xfrm>
        </p:spPr>
        <p:txBody>
          <a:bodyPr/>
          <a:lstStyle/>
          <a:p>
            <a:r>
              <a:rPr lang="fr-FR" dirty="0"/>
              <a:t>webinaire fonds sociaux</a:t>
            </a:r>
          </a:p>
        </p:txBody>
      </p:sp>
    </p:spTree>
    <p:extLst>
      <p:ext uri="{BB962C8B-B14F-4D97-AF65-F5344CB8AC3E}">
        <p14:creationId xmlns:p14="http://schemas.microsoft.com/office/powerpoint/2010/main" val="40870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r>
              <a:rPr lang="fr-FR" dirty="0"/>
              <a:t>3 – L’ORGANISATION POUR L’attribution des fonds sociaux</a:t>
            </a:r>
          </a:p>
          <a:p>
            <a:endParaRPr lang="fr-FR" dirty="0"/>
          </a:p>
          <a:p>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20</a:t>
            </a:fld>
            <a:endParaRPr lang="fr-FR" dirty="0"/>
          </a:p>
        </p:txBody>
      </p:sp>
      <p:sp>
        <p:nvSpPr>
          <p:cNvPr id="3" name="Espace réservé de la date 2"/>
          <p:cNvSpPr>
            <a:spLocks noGrp="1"/>
          </p:cNvSpPr>
          <p:nvPr>
            <p:ph type="dt" sz="half" idx="10"/>
          </p:nvPr>
        </p:nvSpPr>
        <p:spPr/>
        <p:txBody>
          <a:bodyPr/>
          <a:lstStyle/>
          <a:p>
            <a:pPr algn="r"/>
            <a:r>
              <a:rPr lang="fr-FR" cap="all"/>
              <a:t>22/11/2022</a:t>
            </a:r>
            <a:endParaRPr lang="fr-FR" cap="all" dirty="0"/>
          </a:p>
        </p:txBody>
      </p:sp>
      <p:sp>
        <p:nvSpPr>
          <p:cNvPr id="8" name="Espace réservé du pied de page 3">
            <a:extLst>
              <a:ext uri="{FF2B5EF4-FFF2-40B4-BE49-F238E27FC236}">
                <a16:creationId xmlns:a16="http://schemas.microsoft.com/office/drawing/2014/main" id="{777DD4BB-C01A-4C7A-8A4D-406096D9599E}"/>
              </a:ext>
            </a:extLst>
          </p:cNvPr>
          <p:cNvSpPr>
            <a:spLocks noGrp="1"/>
          </p:cNvSpPr>
          <p:nvPr>
            <p:ph type="ftr" sz="quarter" idx="11"/>
          </p:nvPr>
        </p:nvSpPr>
        <p:spPr>
          <a:xfrm>
            <a:off x="390000" y="6378000"/>
            <a:ext cx="6396000" cy="480000"/>
          </a:xfrm>
        </p:spPr>
        <p:txBody>
          <a:bodyPr/>
          <a:lstStyle/>
          <a:p>
            <a:r>
              <a:rPr lang="fr-FR"/>
              <a:t>webinaire fonds sociaux</a:t>
            </a:r>
            <a:endParaRPr lang="fr-FR" dirty="0"/>
          </a:p>
        </p:txBody>
      </p:sp>
    </p:spTree>
    <p:extLst>
      <p:ext uri="{BB962C8B-B14F-4D97-AF65-F5344CB8AC3E}">
        <p14:creationId xmlns:p14="http://schemas.microsoft.com/office/powerpoint/2010/main" val="212893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0000" y="764704"/>
            <a:ext cx="9126000" cy="533346"/>
          </a:xfrm>
        </p:spPr>
        <p:txBody>
          <a:bodyPr/>
          <a:lstStyle/>
          <a:p>
            <a:r>
              <a:rPr lang="fr-FR" dirty="0"/>
              <a:t>Le rôle des instances </a:t>
            </a:r>
          </a:p>
        </p:txBody>
      </p:sp>
      <p:sp>
        <p:nvSpPr>
          <p:cNvPr id="3" name="Espace réservé du contenu 2"/>
          <p:cNvSpPr>
            <a:spLocks noGrp="1"/>
          </p:cNvSpPr>
          <p:nvPr>
            <p:ph idx="1"/>
          </p:nvPr>
        </p:nvSpPr>
        <p:spPr>
          <a:xfrm>
            <a:off x="390000" y="1623406"/>
            <a:ext cx="9126000" cy="5040560"/>
          </a:xfrm>
        </p:spPr>
        <p:txBody>
          <a:bodyPr/>
          <a:lstStyle/>
          <a:p>
            <a:r>
              <a:rPr lang="fr-FR" sz="1200" b="1" dirty="0"/>
              <a:t>Le fonds social cantine </a:t>
            </a:r>
          </a:p>
          <a:p>
            <a:r>
              <a:rPr lang="fr-FR" sz="1200" dirty="0"/>
              <a:t>Au début de chaque année scolaire, le chef d'établissement informe par les moyens les plus appropriés la communauté éducative, les élèves et leurs familles, de l'existence du fonds social pour les cantines et des modalités d'attribution de l'aide. </a:t>
            </a:r>
          </a:p>
          <a:p>
            <a:endParaRPr lang="fr-FR" sz="1200" dirty="0"/>
          </a:p>
          <a:p>
            <a:r>
              <a:rPr lang="fr-FR" sz="1200" dirty="0"/>
              <a:t>Le chef d'établissement </a:t>
            </a:r>
            <a:r>
              <a:rPr lang="fr-FR" sz="1200" dirty="0">
                <a:solidFill>
                  <a:srgbClr val="FF0000"/>
                </a:solidFill>
              </a:rPr>
              <a:t>prendra l'avis du conseil d'administration </a:t>
            </a:r>
            <a:r>
              <a:rPr lang="fr-FR" sz="1200" dirty="0"/>
              <a:t>sur les critères et modalités à retenir pour l'attribution de l'aide. Toute modification des critères et modalités devra faire l'objet d'un nouvel avis du conseil d'administration.</a:t>
            </a:r>
          </a:p>
          <a:p>
            <a:endParaRPr lang="fr-FR" sz="1200" dirty="0"/>
          </a:p>
          <a:p>
            <a:r>
              <a:rPr lang="fr-FR" sz="1200" dirty="0"/>
              <a:t>Le montant de l'aide accordée vient en déduction du tarif dû par la famille en règlement des frais de restauration.</a:t>
            </a:r>
          </a:p>
          <a:p>
            <a:endParaRPr lang="fr-FR" sz="1200" dirty="0"/>
          </a:p>
          <a:p>
            <a:r>
              <a:rPr lang="fr-FR" sz="1200" b="1" dirty="0"/>
              <a:t>Le fonds social collégien et lycéen </a:t>
            </a:r>
          </a:p>
          <a:p>
            <a:r>
              <a:rPr lang="fr-FR" sz="1200" dirty="0"/>
              <a:t>Ces fonds sociaux sont destinés à faire face à des situations difficiles que peuvent connaître des collégiens, des lycéens, des élèves d’EREA et d'ERPD ou leurs familles pour assumer les dépenses de scolarité et de vie scolaire.</a:t>
            </a:r>
          </a:p>
          <a:p>
            <a:endParaRPr lang="fr-FR" sz="1200" dirty="0"/>
          </a:p>
          <a:p>
            <a:r>
              <a:rPr lang="fr-FR" sz="1200" dirty="0">
                <a:solidFill>
                  <a:srgbClr val="FF0000"/>
                </a:solidFill>
              </a:rPr>
              <a:t>Le chef d'établissement constitue, sous sa présidence, une commission</a:t>
            </a:r>
            <a:r>
              <a:rPr lang="fr-FR" sz="1200" dirty="0"/>
              <a:t> qui peut comprendre : le conseiller principal d'éducation, l'adjoint gestionnaire, l'assistant de service social, l'infirmière, un ou plusieurs délégués des élèves, un ou plusieurs délégués des parents d'élèves, et éventuellement d'autres membres de la communauté éducative.</a:t>
            </a:r>
          </a:p>
          <a:p>
            <a:endParaRPr lang="fr-FR" sz="1200" dirty="0"/>
          </a:p>
          <a:p>
            <a:r>
              <a:rPr lang="fr-FR" sz="1200" dirty="0">
                <a:solidFill>
                  <a:srgbClr val="FF0000"/>
                </a:solidFill>
              </a:rPr>
              <a:t>Le chef d'établissement recueille l'avis de la commission sur les demandes d'aides qui sont présentées </a:t>
            </a:r>
            <a:r>
              <a:rPr lang="fr-FR" sz="1200" dirty="0"/>
              <a:t>et arrête la décision d'attribution de l'aide au vu de cet avis. En cas d'urgence, il peut accorder une aide sans consulter la commission qu'il informe a posteriori.</a:t>
            </a:r>
          </a:p>
        </p:txBody>
      </p:sp>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21</a:t>
            </a:fld>
            <a:endParaRPr lang="fr-FR"/>
          </a:p>
        </p:txBody>
      </p:sp>
    </p:spTree>
    <p:extLst>
      <p:ext uri="{BB962C8B-B14F-4D97-AF65-F5344CB8AC3E}">
        <p14:creationId xmlns:p14="http://schemas.microsoft.com/office/powerpoint/2010/main" val="1284948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9999" y="764704"/>
            <a:ext cx="9126000" cy="500808"/>
          </a:xfrm>
        </p:spPr>
        <p:txBody>
          <a:bodyPr/>
          <a:lstStyle/>
          <a:p>
            <a:r>
              <a:rPr lang="fr-FR" dirty="0"/>
              <a:t>Le projet d’action sociales ou éducatives</a:t>
            </a:r>
            <a:br>
              <a:rPr lang="fr-FR" dirty="0"/>
            </a:br>
            <a:endParaRPr lang="fr-FR" dirty="0"/>
          </a:p>
        </p:txBody>
      </p:sp>
      <p:sp>
        <p:nvSpPr>
          <p:cNvPr id="3" name="Espace réservé du contenu 2"/>
          <p:cNvSpPr>
            <a:spLocks noGrp="1"/>
          </p:cNvSpPr>
          <p:nvPr>
            <p:ph idx="1"/>
          </p:nvPr>
        </p:nvSpPr>
        <p:spPr>
          <a:xfrm>
            <a:off x="389999" y="1249662"/>
            <a:ext cx="9126000" cy="4843633"/>
          </a:xfrm>
        </p:spPr>
        <p:txBody>
          <a:bodyPr/>
          <a:lstStyle/>
          <a:p>
            <a:r>
              <a:rPr lang="fr-FR" sz="1600" dirty="0"/>
              <a:t>En référence à la circulaire n°2017-055 du 22/03/2017 :</a:t>
            </a:r>
            <a:endParaRPr lang="fr-FR" sz="1000" dirty="0"/>
          </a:p>
          <a:p>
            <a:r>
              <a:rPr lang="fr-FR" sz="1600" dirty="0"/>
              <a:t>En application du II de l'article L. 421-10 du Code de l'éducation, le chef d'établissement élabore un </a:t>
            </a:r>
            <a:r>
              <a:rPr lang="fr-FR" sz="1600" b="1" dirty="0"/>
              <a:t>projet d'actions sociales ou éducatives</a:t>
            </a:r>
            <a:r>
              <a:rPr lang="fr-FR" sz="1600" dirty="0"/>
              <a:t> qu'il soumet à l'approbation du conseil d'administration (CA). Il doit recueillir l'accord de la collectivité de rattachement sur le projet et de la commune lorsque les actions mises en œuvre se déroulent dans une école.</a:t>
            </a:r>
          </a:p>
          <a:p>
            <a:r>
              <a:rPr lang="fr-FR" sz="1600" dirty="0"/>
              <a:t>L'attribution d'aides sociales peut constituer la principale, voire l'unique, mesure du projet d'actions réalisé par l'EPLE. Le chef d'établissement peut définir, dans ce projet d'actions formalisé par un document type (annexé à la présente circulaire), les conditions d'octroi et les modalités d'attribution des aides aux bénéficiaires. En conformité avec ces règles, il détermine la liste nominative des bénéficiaires et le montant de l'aide versée à chacun.</a:t>
            </a:r>
          </a:p>
          <a:p>
            <a:endParaRPr lang="fr-FR" sz="1600" dirty="0"/>
          </a:p>
          <a:p>
            <a:pPr lvl="0"/>
            <a:r>
              <a:rPr lang="fr-FR" sz="1600" dirty="0"/>
              <a:t>Un projet d’actions sociales est indispensable pour mobiliser les fonds sociaux pour des élèves ukrainiens du 1</a:t>
            </a:r>
            <a:r>
              <a:rPr lang="fr-FR" sz="1600" baseline="30000" dirty="0"/>
              <a:t>er</a:t>
            </a:r>
            <a:r>
              <a:rPr lang="fr-FR" sz="1600" dirty="0"/>
              <a:t> degré.</a:t>
            </a:r>
          </a:p>
          <a:p>
            <a:pPr lvl="0"/>
            <a:endParaRPr lang="fr-FR" sz="1600" dirty="0"/>
          </a:p>
          <a:p>
            <a:r>
              <a:rPr lang="fr-FR" sz="1600" dirty="0"/>
              <a:t>L'assistant social apporte son expertise au chef d'établissement. </a:t>
            </a:r>
          </a:p>
          <a:p>
            <a:r>
              <a:rPr lang="fr-FR" sz="1600" dirty="0"/>
              <a:t>Il l'informe sur le contexte économique et social du secteur de recrutement permettant ainsi de mieux définir les orientations du projet, notamment son volet social.</a:t>
            </a:r>
          </a:p>
          <a:p>
            <a:endParaRPr lang="fr-FR" dirty="0"/>
          </a:p>
        </p:txBody>
      </p:sp>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22</a:t>
            </a:fld>
            <a:endParaRPr lang="fr-FR"/>
          </a:p>
        </p:txBody>
      </p:sp>
    </p:spTree>
    <p:extLst>
      <p:ext uri="{BB962C8B-B14F-4D97-AF65-F5344CB8AC3E}">
        <p14:creationId xmlns:p14="http://schemas.microsoft.com/office/powerpoint/2010/main" val="2715978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1275" y="764704"/>
            <a:ext cx="9126000" cy="500808"/>
          </a:xfrm>
        </p:spPr>
        <p:txBody>
          <a:bodyPr/>
          <a:lstStyle/>
          <a:p>
            <a:r>
              <a:rPr lang="fr-FR" dirty="0"/>
              <a:t>Le rôle de l’assistant(e) de service social</a:t>
            </a:r>
            <a:br>
              <a:rPr lang="fr-FR" dirty="0"/>
            </a:br>
            <a:endParaRPr lang="fr-FR" dirty="0"/>
          </a:p>
        </p:txBody>
      </p:sp>
      <p:sp>
        <p:nvSpPr>
          <p:cNvPr id="3" name="Espace réservé du contenu 2"/>
          <p:cNvSpPr>
            <a:spLocks noGrp="1"/>
          </p:cNvSpPr>
          <p:nvPr>
            <p:ph idx="1"/>
          </p:nvPr>
        </p:nvSpPr>
        <p:spPr>
          <a:xfrm>
            <a:off x="366807" y="1713000"/>
            <a:ext cx="9126000" cy="4092264"/>
          </a:xfrm>
        </p:spPr>
        <p:txBody>
          <a:bodyPr/>
          <a:lstStyle/>
          <a:p>
            <a:r>
              <a:rPr lang="fr-FR" sz="1600" dirty="0"/>
              <a:t>Dans notre académie, l'action du service social en faveur des élèves doit porter prioritairement sur les cinq axes suivants :</a:t>
            </a:r>
          </a:p>
          <a:p>
            <a:endParaRPr lang="fr-FR" sz="1600" dirty="0"/>
          </a:p>
          <a:p>
            <a:r>
              <a:rPr lang="fr-FR" sz="1600" dirty="0"/>
              <a:t> - Contribuer à la protection de l'enfance et des mineurs en danger, apporter tout conseil à l'institution.</a:t>
            </a:r>
          </a:p>
          <a:p>
            <a:r>
              <a:rPr lang="fr-FR" sz="1600" dirty="0"/>
              <a:t> - Concourir à l'inclusion scolaire des élèves en situation de handicap ou à besoins particuliers.</a:t>
            </a:r>
          </a:p>
          <a:p>
            <a:r>
              <a:rPr lang="fr-FR" sz="1600" dirty="0"/>
              <a:t> - Soutenir, accompagner les parents dans leur fonction éducative.</a:t>
            </a:r>
          </a:p>
          <a:p>
            <a:r>
              <a:rPr lang="fr-FR" sz="1600" dirty="0"/>
              <a:t> - Prévenir l'échec scolaire, l'absentéisme et le décrochage en agissant sur les facteurs sociaux à l'origine des difficultés.</a:t>
            </a:r>
          </a:p>
          <a:p>
            <a:r>
              <a:rPr lang="fr-FR" sz="1600" dirty="0"/>
              <a:t> - Participer à l'amélioration du climat scolaire en assurant un rôle de médiateur entre l'élève et son environnement, et en développant, avec l'ensemble de la communauté éducative, un climat scolaire serein. </a:t>
            </a:r>
          </a:p>
          <a:p>
            <a:endParaRPr lang="fr-FR" sz="1600" dirty="0"/>
          </a:p>
          <a:p>
            <a:r>
              <a:rPr lang="fr-FR" dirty="0"/>
              <a:t> </a:t>
            </a:r>
          </a:p>
        </p:txBody>
      </p:sp>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23</a:t>
            </a:fld>
            <a:endParaRPr lang="fr-FR"/>
          </a:p>
        </p:txBody>
      </p:sp>
    </p:spTree>
    <p:extLst>
      <p:ext uri="{BB962C8B-B14F-4D97-AF65-F5344CB8AC3E}">
        <p14:creationId xmlns:p14="http://schemas.microsoft.com/office/powerpoint/2010/main" val="2613682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0241" y="1100567"/>
            <a:ext cx="9126000" cy="500808"/>
          </a:xfrm>
        </p:spPr>
        <p:txBody>
          <a:bodyPr/>
          <a:lstStyle/>
          <a:p>
            <a:r>
              <a:rPr lang="fr-FR" dirty="0"/>
              <a:t>L’archivage du dossier de fonds social</a:t>
            </a:r>
            <a:br>
              <a:rPr lang="fr-FR" dirty="0"/>
            </a:br>
            <a:endParaRPr lang="fr-FR" dirty="0"/>
          </a:p>
        </p:txBody>
      </p:sp>
      <p:sp>
        <p:nvSpPr>
          <p:cNvPr id="3" name="Espace réservé du contenu 2"/>
          <p:cNvSpPr>
            <a:spLocks noGrp="1"/>
          </p:cNvSpPr>
          <p:nvPr>
            <p:ph idx="1"/>
          </p:nvPr>
        </p:nvSpPr>
        <p:spPr>
          <a:xfrm>
            <a:off x="371275" y="1844824"/>
            <a:ext cx="9126000" cy="3432000"/>
          </a:xfrm>
        </p:spPr>
        <p:txBody>
          <a:bodyPr/>
          <a:lstStyle/>
          <a:p>
            <a:r>
              <a:rPr lang="fr-FR" sz="1600" dirty="0"/>
              <a:t>Le dossier de fonds social (demande simplifiée de la famille, pièces demandées, annexe si situation particulière) sera archivée au même endroit que les dossiers de bourses.</a:t>
            </a:r>
          </a:p>
          <a:p>
            <a:endParaRPr lang="fr-FR" sz="1600" dirty="0"/>
          </a:p>
          <a:p>
            <a:r>
              <a:rPr lang="fr-FR" sz="1600" dirty="0"/>
              <a:t>Il convient de respecter les obligations du RGPD et les recommandations de la CNIL.</a:t>
            </a:r>
          </a:p>
          <a:p>
            <a:endParaRPr lang="fr-FR" sz="1600" dirty="0"/>
          </a:p>
          <a:p>
            <a:r>
              <a:rPr lang="fr-FR" sz="1600" dirty="0"/>
              <a:t>Dans le cas d'une situation qui nécessiterait l'expertise de l'assistant(e) social(e), seule l'évaluation  sera archivée dans le bureau de celle-ci.</a:t>
            </a:r>
          </a:p>
          <a:p>
            <a:endParaRPr lang="fr-FR" sz="1600" dirty="0"/>
          </a:p>
          <a:p>
            <a:endParaRPr lang="fr-FR" sz="1600" dirty="0"/>
          </a:p>
          <a:p>
            <a:r>
              <a:rPr lang="fr-FR" dirty="0"/>
              <a:t> </a:t>
            </a:r>
          </a:p>
        </p:txBody>
      </p:sp>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24</a:t>
            </a:fld>
            <a:endParaRPr lang="fr-FR"/>
          </a:p>
        </p:txBody>
      </p:sp>
    </p:spTree>
    <p:extLst>
      <p:ext uri="{BB962C8B-B14F-4D97-AF65-F5344CB8AC3E}">
        <p14:creationId xmlns:p14="http://schemas.microsoft.com/office/powerpoint/2010/main" val="4345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9999" y="1200000"/>
            <a:ext cx="9126000" cy="500808"/>
          </a:xfrm>
        </p:spPr>
        <p:txBody>
          <a:bodyPr/>
          <a:lstStyle/>
          <a:p>
            <a:r>
              <a:rPr lang="fr-FR" dirty="0"/>
              <a:t>La demande d’aide exceptionnelle  de fonds sociaux</a:t>
            </a:r>
            <a:br>
              <a:rPr lang="fr-FR" dirty="0"/>
            </a:br>
            <a:endParaRPr lang="fr-FR" dirty="0"/>
          </a:p>
        </p:txBody>
      </p:sp>
      <p:sp>
        <p:nvSpPr>
          <p:cNvPr id="3" name="Espace réservé du contenu 2"/>
          <p:cNvSpPr>
            <a:spLocks noGrp="1"/>
          </p:cNvSpPr>
          <p:nvPr>
            <p:ph idx="1"/>
          </p:nvPr>
        </p:nvSpPr>
        <p:spPr>
          <a:xfrm>
            <a:off x="389999" y="2060848"/>
            <a:ext cx="9126000" cy="3432000"/>
          </a:xfrm>
        </p:spPr>
        <p:txBody>
          <a:bodyPr/>
          <a:lstStyle/>
          <a:p>
            <a:r>
              <a:rPr lang="fr-FR" sz="1600" dirty="0"/>
              <a:t>Les établissements qui souhaiteraient une aide spécifique sont invités à produire une situation des dépenses engagées par service (vie de l’élève)  issue de GFE à date de la demande.</a:t>
            </a:r>
          </a:p>
          <a:p>
            <a:r>
              <a:rPr lang="fr-FR" sz="1600"/>
              <a:t>Cette </a:t>
            </a:r>
            <a:r>
              <a:rPr lang="fr-FR" sz="1600" dirty="0"/>
              <a:t>demande </a:t>
            </a:r>
            <a:r>
              <a:rPr lang="fr-FR" sz="1600"/>
              <a:t>est à </a:t>
            </a:r>
            <a:r>
              <a:rPr lang="fr-FR" sz="1600" dirty="0"/>
              <a:t>adresser au service SAEPLE.</a:t>
            </a:r>
          </a:p>
          <a:p>
            <a:endParaRPr lang="fr-FR" sz="1600" dirty="0"/>
          </a:p>
          <a:p>
            <a:endParaRPr lang="fr-FR" sz="1600" dirty="0"/>
          </a:p>
          <a:p>
            <a:r>
              <a:rPr lang="fr-FR" dirty="0"/>
              <a:t> </a:t>
            </a:r>
          </a:p>
        </p:txBody>
      </p:sp>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25</a:t>
            </a:fld>
            <a:endParaRPr lang="fr-FR"/>
          </a:p>
        </p:txBody>
      </p:sp>
      <p:pic>
        <p:nvPicPr>
          <p:cNvPr id="9" name="Image 8">
            <a:extLst>
              <a:ext uri="{FF2B5EF4-FFF2-40B4-BE49-F238E27FC236}">
                <a16:creationId xmlns:a16="http://schemas.microsoft.com/office/drawing/2014/main" id="{D33C103F-6FEC-49F0-A669-863E0CCD34F0}"/>
              </a:ext>
            </a:extLst>
          </p:cNvPr>
          <p:cNvPicPr>
            <a:picLocks noChangeAspect="1"/>
          </p:cNvPicPr>
          <p:nvPr/>
        </p:nvPicPr>
        <p:blipFill>
          <a:blip r:embed="rId2"/>
          <a:stretch>
            <a:fillRect/>
          </a:stretch>
        </p:blipFill>
        <p:spPr>
          <a:xfrm>
            <a:off x="632520" y="3212976"/>
            <a:ext cx="8064896" cy="2753660"/>
          </a:xfrm>
          <a:prstGeom prst="rect">
            <a:avLst/>
          </a:prstGeom>
        </p:spPr>
      </p:pic>
    </p:spTree>
    <p:extLst>
      <p:ext uri="{BB962C8B-B14F-4D97-AF65-F5344CB8AC3E}">
        <p14:creationId xmlns:p14="http://schemas.microsoft.com/office/powerpoint/2010/main" val="4048991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dirty="0"/>
          </a:p>
          <a:p>
            <a:endParaRPr lang="fr-FR" dirty="0"/>
          </a:p>
          <a:p>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26</a:t>
            </a:fld>
            <a:endParaRPr lang="fr-FR" dirty="0"/>
          </a:p>
        </p:txBody>
      </p:sp>
      <p:sp>
        <p:nvSpPr>
          <p:cNvPr id="3" name="Espace réservé de la date 2"/>
          <p:cNvSpPr>
            <a:spLocks noGrp="1"/>
          </p:cNvSpPr>
          <p:nvPr>
            <p:ph type="dt" sz="half" idx="10"/>
          </p:nvPr>
        </p:nvSpPr>
        <p:spPr/>
        <p:txBody>
          <a:bodyPr/>
          <a:lstStyle/>
          <a:p>
            <a:pPr algn="r"/>
            <a:r>
              <a:rPr lang="fr-FR" cap="all"/>
              <a:t>22/11/2022</a:t>
            </a:r>
            <a:endParaRPr lang="fr-FR" cap="all" dirty="0"/>
          </a:p>
        </p:txBody>
      </p:sp>
      <p:sp>
        <p:nvSpPr>
          <p:cNvPr id="8" name="Espace réservé du pied de page 3">
            <a:extLst>
              <a:ext uri="{FF2B5EF4-FFF2-40B4-BE49-F238E27FC236}">
                <a16:creationId xmlns:a16="http://schemas.microsoft.com/office/drawing/2014/main" id="{777DD4BB-C01A-4C7A-8A4D-406096D9599E}"/>
              </a:ext>
            </a:extLst>
          </p:cNvPr>
          <p:cNvSpPr>
            <a:spLocks noGrp="1"/>
          </p:cNvSpPr>
          <p:nvPr>
            <p:ph type="ftr" sz="quarter" idx="11"/>
          </p:nvPr>
        </p:nvSpPr>
        <p:spPr>
          <a:xfrm>
            <a:off x="390000" y="6378000"/>
            <a:ext cx="6396000" cy="480000"/>
          </a:xfrm>
        </p:spPr>
        <p:txBody>
          <a:bodyPr/>
          <a:lstStyle/>
          <a:p>
            <a:r>
              <a:rPr lang="fr-FR"/>
              <a:t>webinaire fonds sociaux</a:t>
            </a:r>
            <a:endParaRPr lang="fr-FR" dirty="0"/>
          </a:p>
        </p:txBody>
      </p:sp>
      <p:sp>
        <p:nvSpPr>
          <p:cNvPr id="4" name="Rectangle 3">
            <a:extLst>
              <a:ext uri="{FF2B5EF4-FFF2-40B4-BE49-F238E27FC236}">
                <a16:creationId xmlns:a16="http://schemas.microsoft.com/office/drawing/2014/main" id="{9C4BB9CE-7056-4B26-B0B8-1C3955D43524}"/>
              </a:ext>
            </a:extLst>
          </p:cNvPr>
          <p:cNvSpPr/>
          <p:nvPr/>
        </p:nvSpPr>
        <p:spPr>
          <a:xfrm>
            <a:off x="390000" y="1997839"/>
            <a:ext cx="9027496" cy="3231654"/>
          </a:xfrm>
          <a:prstGeom prst="rect">
            <a:avLst/>
          </a:prstGeom>
        </p:spPr>
        <p:txBody>
          <a:bodyPr wrap="square">
            <a:spAutoFit/>
          </a:bodyPr>
          <a:lstStyle/>
          <a:p>
            <a:r>
              <a:rPr lang="fr-FR" sz="3200" b="1" dirty="0">
                <a:latin typeface="Arial" panose="020B0604020202020204" pitchFamily="34" charset="0"/>
                <a:cs typeface="Arial" panose="020B0604020202020204" pitchFamily="34" charset="0"/>
              </a:rPr>
              <a:t>Pour toute question</a:t>
            </a:r>
          </a:p>
          <a:p>
            <a:endParaRPr lang="fr-FR" sz="3200" b="1"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Une seule adresse mail:</a:t>
            </a:r>
          </a:p>
          <a:p>
            <a:endParaRPr lang="fr-FR" sz="1600" b="1" dirty="0">
              <a:latin typeface="Arial" panose="020B0604020202020204" pitchFamily="34" charset="0"/>
              <a:cs typeface="Arial" panose="020B0604020202020204" pitchFamily="34" charset="0"/>
            </a:endParaRPr>
          </a:p>
          <a:p>
            <a:endParaRPr lang="fr-FR" sz="1600" b="1" dirty="0">
              <a:latin typeface="Arial" panose="020B0604020202020204" pitchFamily="34" charset="0"/>
              <a:cs typeface="Arial" panose="020B0604020202020204" pitchFamily="34" charset="0"/>
            </a:endParaRPr>
          </a:p>
          <a:p>
            <a:pPr algn="ctr"/>
            <a:r>
              <a:rPr lang="fr-FR" sz="2000" b="1" dirty="0">
                <a:solidFill>
                  <a:srgbClr val="FF0000"/>
                </a:solidFill>
                <a:latin typeface="Arial" panose="020B0604020202020204" pitchFamily="34" charset="0"/>
                <a:cs typeface="Arial" panose="020B0604020202020204" pitchFamily="34" charset="0"/>
              </a:rPr>
              <a:t>fonds.sociaux@ac-aix-marseille.fr</a:t>
            </a:r>
          </a:p>
          <a:p>
            <a:endParaRPr lang="fr-FR" sz="1600" b="1" dirty="0">
              <a:latin typeface="Arial" panose="020B0604020202020204" pitchFamily="34" charset="0"/>
              <a:cs typeface="Arial" panose="020B0604020202020204" pitchFamily="34" charset="0"/>
            </a:endParaRPr>
          </a:p>
          <a:p>
            <a:endParaRPr lang="fr-FR" sz="1600" b="1"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Vos questionnements alimenteront une FAQ (foire aux questions)</a:t>
            </a:r>
          </a:p>
          <a:p>
            <a:endParaRPr lang="fr-F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85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webinaire fonds sociaux</a:t>
            </a:r>
            <a:endParaRPr lang="fr-FR" dirty="0"/>
          </a:p>
        </p:txBody>
      </p:sp>
      <p:sp>
        <p:nvSpPr>
          <p:cNvPr id="5" name="Espace réservé du numéro de diapositive 4"/>
          <p:cNvSpPr>
            <a:spLocks noGrp="1"/>
          </p:cNvSpPr>
          <p:nvPr>
            <p:ph type="sldNum" sz="quarter" idx="12"/>
          </p:nvPr>
        </p:nvSpPr>
        <p:spPr/>
        <p:txBody>
          <a:bodyPr/>
          <a:lstStyle/>
          <a:p>
            <a:fld id="{DAA12738-7096-45F5-BCBB-9401B4984474}" type="slidenum">
              <a:rPr lang="fr-FR" smtClean="0"/>
              <a:t>3</a:t>
            </a:fld>
            <a:endParaRPr lang="fr-FR" dirty="0"/>
          </a:p>
        </p:txBody>
      </p:sp>
      <p:sp>
        <p:nvSpPr>
          <p:cNvPr id="6" name="AutoShape 2" descr="data:image/png;filename=signature-D_Lazzerini-20201207.png;base64,iVBORw0KGgoAAAANSUhEUgAAAT0AAAClCAYAAAAu2SoHAAAABGdBTUEAALGPC/xhBQAAACBjSFJNAAB6JgAAgIQAAPoAAACA6AAAdTAAAOpgAAA6mAAAF3CculE8AAAABmJLR0QA/wD/AP+gvaeTAAAWPElEQVR42u3dfXQcV3nH8a9sh7pJWq3MSyjkrIc10EMLRRyHJlDOQYBTUkJB0DqBQolSwOattdNCbdIWxEtpXDigEAh1gCJSEtIEDgpNSqhVkAvkwCkpChgCpV7GS18CFCRDmoTExP3jeUZzdzQzO7uSsrb8+5yzZ3fe7rzI+/jemXufBREREREREREREREREREREREREREREREREREREREREREREREREREREREREREREREREZGVVwOOBq/7gDngY0A9Z/33+Hqzmfm3+vwnZuaP+/zdwOn++fM97jtxFIgrnFvRsY5m9hu+xissP7Vk+Td9H3nr3At8F3gzMJBzPdb79F3Ao4LjfZnPf0HONiLShXXB5x9iweYBwOOB3wGe4J/v8HVOBl7snx8P/AbwBZ++EngH8HvAvwblno8Fs4+UHEeVfXer7Fi/A+wN1h3EAgpAq8LyxBxwbWa/t2emw3XWA88G/gK4DfhcwbGv9/0/vcdzF5ESNfJrQ1f5/FcG8/7A533C368Klj0UOAL8D7DW5w37evt8uqimV2XfoSo1vbJjDa3z4zsKfKji8qQWd6Bk/0Xr/JHPv4Timl7yutDnq6Ynsoxq5Aee32JxsPgScA/wEOA/gJ8CDw6Wf8q3Odun/8qnkxpX1aCXt+9QlaDX6VgT7/fyPgOcVHF5EtB+BPxN5vXszDrfx5rE48DbsZriUWALxUHvK8CPsRrwg1HQE1lWNfIDz5k+/1M+PUxacwK42KdfH2zzAtprRE3sy3uyT1cNetl9Z3UKelWOFew+41HgG34sVFxedk9vvMM6M8C5BdcjCXo3AK8mDfwKeiLLZE3JsiF/P+zv2/39QViNZnMwPylnCgtyzweeCjwC+DhwZ5fHld13t6oc61bgbVhN7FxgPlNGp+UAX8ceSISv8Zx1HgBcgAWrjZQ3ixOXAzdj90jP6fE6iEiOGvm1rct9/muwWsuPKa7dPCfY7gM+71v+PhIsq1rTC/edp6ymV+VYn4Q9Ib0LOCunjE7Le72n9y6fdzMWfMtqegCPwZrlybGrpieyROHT29OxWtEa4NFYTa0JTAIvBH4B6wLyh8E2o1gT8lXAJ33elcBLvYxDwP4Kx1G27yIP9G1C+4ANFY714ViA+Tow5q/EV7EHKGXLr/TPD8s5BigO1hcDv40F1ZcDN3a4Lrdhtc3xCtdQRCqqsbiv3P8C15D2lfuyL3tCZtu1wH/6No/0eQNYwDoKvCWzfpV+etl95ymqxb2j4rEeKinjBuzBR9nysnt6R7GAWVQbHPFj+CHwa5TX9MCaxgdQTU9ERERERERERERERERERERERERERGTB54GLgukBLHPJ+g7bnYF1Fu7HMa70dgBPodpY3E5lzPrns0gTmZapel2r/p1EJLCBNL1UYh3p6IUy64FGn45xJbdLLHfQW48leuik6nWt+ncSOW7UgH/Avni3AZdh/7uDJbE84K+bSbOVgGUsOYClid+HjUM9C/g3bCjYd7EvSlEZH8S+TF/CAsdbga/5et8mzUsX1ki6KT/rdVgShFuxhAZxsKyojDOw3HYfw2o73yDNFVi2Xd5xFp1fWdAr2gZgF1ajmwWuprim9xr/u34N+BfgsTnXtew8s38nkePeK0jTmT8A+DBWAzgL+7IN+rIzgf/G/uf/dezLfJov2wVc6tv8DEsacFKHMsIaxBnAPwM/5+uNAV/0z9mgV7X80DOwL3Ky3mWkQa+sjDOw37VIxhW/MDiusu2yx1l2fkVBr2ybZ2AB/Bex/6DeT37QOxs4iKXYAkuXdSg4pjDoFZ2nanqyqqzDsqCMY7W1z2BpzJvYl+w0FmdJqWNZf28Avufz9vj7WdjvS/y7Tz+rpIzwtya+jCXKfBHWNHsKcErBMVctvxlMPwurxST5+S7Hsp10KgMsSCTB4dukQa7TduFxdnN+Va7JM4HrsRRaYEHviTllPBO4DkvigH++DPjVnHWLzlNkVVmDNX0eAUxgzZfPYQFhLRbYhoPXk7Ev81rsf//EyaS1hLuD+WVlhJ6OPQzYgP14z3tJm9hZvZS/lvaEqfd1UcaRTFkDFbcLj7Ob86u6TXg+9xaUMVAw776c+UcqbCty3FuD/VDN5Vhut9dh6cx/Gav5jQKbfN3zsXtCa7Ea4blYTju8jLfnlF9WRvLFW4/VHPdjqaE+7dNr6ays/NCN2C+sJbWXJP16N2X0um96PL+ybW4EnkeaYfolBWX8E9akTZq3z8cC5DcqXNtE+HcSOe6twxJ1bsGaYkewxJl7gZ9gSS//Efui/BT7kh/Bah57sJrIfVieugtZnANvpqQMsJpSjH0x34r9dORPfP3zSe9nFelUfmIfdq/yK8D/YffQ7umyjF73DfYw4Oouz69sm/1YzfxmP49bCsr4NPBu/zv9FEt5f26FcwvdF/ydzsTuJYrIMe5MLGNy4iLsHt9qtAUL7iJyAqthQe4A1nXjRixl/GrzMuzHxnf2+0BERERERERERERERFbCSdhQqpuWudxwQHyo1+wkS8m8UnSO3ZaZ/BTjl3KWfciXPbTnK9bbtQiHtC1HIgORVWdNZvp52AiNzcBjVnjfG7Afyn5XD9seAH6zx/0WnWMvZf4Mewr8qGDeKVjAub8s5VqInHCyQe9VwMeBv6e920NeRhWongXkVZn9XIiNXtjN4qwms9gY0f1e9oXAp7CxqB/09R6LjTYIy6uSaaXsHMMyL8DG7p6KBbHbKB71cDXtqaWej42LDRVdp2w2ltPoPuNN9loU6eYaiZwQfgUbL7oBG7x+JzbMrCijylKygJRlNTlCOo73w9joj7X++p4fZzbzSpVMK2XnCIubt1cB7wP+Frgip6zT/VgfiwWyxDTwONLmbdl1ymZj6SXjTZXmbTfXSGRVC//RvxLrtPsjf30Hq+FBfkYV6C0LSKfsJC3SL/F3sQwhP/PpH2CBNBxGVTXTStk5vi3n2rwCq9neRXmt6ABwBxZY/gsLLF8LlnfKsBJmY+kl400V3VwjkVUtad6egjXfnoKNsYyBXwJejdU48jKq9JoFpFN2kntod5RyVTOtlJ3jSTnlnoYNsq+RNueL/B0W1H7fP4c6XacwG0svGW+qWOr2IqtGEphehNWoHgZE/mpg97QGyM+o0msWkF6zmhSpWl7ZOZ6XWfck4KPAG4A3+ee8wJi4Gsvicr5/DnWTYaWXjDfLeY1EVr2keftK4J2kzUiwjBzvxppGeRlVfp7esoDM0FtWkyJVyys7x52+PPE2bAzrB3x6FPhL4E8LjuF2rCl8N2nCzkQ3GVYm6T7jzXJeIxEREREREREREREREREREZH70blYl4tvAp8k7ZMXGsVGMXSSt95F2FCtb2FdN55YsO1rsU7DXweuKTiOvdiY3SJ/jnVozr4eGazzi9hIhLJsMq/Duufci42PfVLFZSJyjHsw8H2soy7AW1g8quBRWNCa71BW3npPwoZnPcSnX4gFtqxzsB+cPt2nX077wP2NPn0n5UHvLCx4vhYbJ3wH1scw6Rf3ZOCrWCAsCnpbfPlH/XgPYX3x1nRYJiLHgZdgIwASp2OBIvkSn4wNkH825UGvaL1NWKBI1LFOvNkgcTE2RjfxQKwj8ck+/U7gpdgwrrKgF3oDMEc6jOwULGBdBRymOOgNA6/HhqkBXIl1zD65wzIROQ78GZbXLjGABYYNPv0RLDBGlAe9KuutwZqtl+UsOwdLNvBoP4ZdWDCJMuu9h2pB7+FYcA1HUazDMqCAjZyokiz1Cdh/Ajd0uUxEjkFrKB7QP4ANxr8Tq82UqbLeqdjPMK4F/jhn+U1YyqqbsHuL92C1sXvpzWuxYVbvDeYdoT0DSidPAz6LNc9f1sUyETmGvRhLXJl4OFZ7GcDGzH4fu2f1A6zmdTt2HzDUab0GloLpLbRnGAmdimUYSSTN7Oyg+Co1vQEsFdY1Jet0quk9Bxuj+gXgQV0sE5Fj3EOwQJWkPH8z1lTNiljcbI1YfC8ru95p2IOL3y3Yf1LG47Anokni0ffR3uxO5AW97HE8BqvBvrrkvLNB74FYJpRzsMwmd2HN44uxhAQ7sVRTZctE5DiR/G7EbVgmjryuIhGLg97ttKeIz1vvr7Ga3x2Z1yk5ZfwJcNCP44PkPxzIC3rZ4zgXC3rPKjnnbNB7pG/zVuyeY163lwd1WCYiIiIiIiIiIiIiIiIiIiIiIiIiIiIiIiIiIiIiIiIiIiIiIiIiIiIisuyC1O2XHu29GAD2A2OwIw5nHmJwHHhjD+W9aSOHx/t5cURk9Vm3TOVcDztGC5bN9vskRUQSy/ED1YeAsZLlM1gtUESk75Yj6E3AjvmihRs5PA9M9ftERURgeYJeFbP9PlEREVieoDdcYZ243ycqIgLLE/RG4dKobIWNHI7RfT0ROQZ0+/T2MDDo71PYQ4oIqFXYNgae2u8TFpETWzdB7xCwEbgIC3JjwIh/nqiw/QX9PlkRkW6atxuxGl7kL7CAN44Fv0KHGKz1+0RFRKD75u0gsCOYvp6FgHfpMOwYTxYcYnAYa/7O9/skRUQS3T7IuDX4fAgLeM8F5sOA50axILnRXyIifddt0Ht88DkJZBfCjrGcdef7fXIiIllh8/ZNXW47D0wWjcbYyOGJQwxOUT5ErcxMX6+MiIiIiIiIiIjIsWlg6UX0T6MeNYCDPrm72Yr39PuYROTYtlxJRO93jXo0BOzzye3NVnxFv49JRGRFNepRw4OfiEgli5q3jXq0D9jik9PNVnx23oaNerQN2AU0fNYccEWzFe/utsxMMzXU9DL3VFiXZiseyC5vtuKBzL7C3wLZ1GzFzcw2efMW7WeF/h4issLyOidvKfi8oFGPrgX2kgY8gCFgV6MeHcypfXUss0ADuMT315NGPdqb91lETkxtQa9Rj3ZlV8jO8+mtPjkNnAecDYQPEYa6KTPjbGCTv1/n87Y26tElOetuarbigeRVUN62Rj3a3KhHm4FtPV6nKvsRkeNA9kFGGMzAamVbaQ9oSfC5rtmKzwvmTzfq0XXNVnxLD2WGms1W3MSattNey9uKNaV305uea4oisros1PT8HtZmn5wmDVKbfRmZZuuip6XZgFelzAquCMrLNpsPNurRUX9tzdk2CZIN0qZ4L4Gz035E5DgRNm8XmpzNVrwn0+dtV/Ui26xEmd24jvbgfAVpk1lETkBh0FuowSS1muyyZiueC+Ytuj/m983opswKFvaT2T+032vLDWbNVrwdr2X651503I+IHB/WAXiTray/21CjHm31L/xu7L7eVu+KcgXWXWUL9vS2iT2E2NxFmaFGox6BNUe3kQbHnkdbFHW7EZETT/IgI6xNFfVr24Y9vNjjNbqtWKDL64Iy102ZmW335ZR3XV7/P+xe28LECj5Zvb/2IyIrLGneJoErrza1J7MO/tR2O/aENTEH7Gm24k3eDO2qzAJNbEzteYiIiIiIiIiIiIiIyAlnALrLcuLrJ09fz0u6nJRlUinIYnIJaQflsJxw3VuarfiM7EFl1plrtuINwbIfkXaV2eRD2sJte8n4Mu3HOBesNwR8mXSkxzSW169ShpYKmV3ajr1sWYe/oZ42iwQ6/QTkoiwnnlIKLNiE3U26yqTiXVCSYWvXBkPMkn3NYckMOhlKhoZV6G/Y9XEG62W70uyjPcvMFiwIisgxLC/odcpyknQWDsfEdptJJREGtWt9m2RUx/ZsbabE3sx7rh6OcxPWNQdsvPCQbzMUHqdfqznyu+f0I0OLssKIFMgLes1mK242W/G0949LAl8SHJLaUTimNcykMp2ZV8iD2vag3DCDSzfDvYYa9eggnWt5PR1nB1v8Wm3Qb3SIHPs6NW9hcZaT3QS1sKVmUvHftpgOZs112Rk5CY6NzHSbHo/zIGnt8Zbknp6/h7XgowX5/qA/GVqUFUakQJWg18azpYS1vOXIpBImKhhKEhf4b2AcDV852+7Gmpb4e1HqqKUeZ9sDDw/M4b52+UMSETmGVQl6ZVlOYImZVPwhSdIsTcrvNunnediT5rIaYi/HualsHQ+eA6S14S05Of/6kaFFWWFECuT9BGTlLCdVs7OQPqXN2z4pP3mau8+PYa+ngup4I77ZiqfxAJXXVO0yi0xWklVmb6MeTQfN+n1e5vai81ui5O8A6X8GucsK/jMSkRx5Qa+bLCdVM6ksymPnNaKkRndL0txs1KM9WHNzm6efn2bpes34gmeV2Yb9J3AtcIYH0eSBTthN5ZZmK57L1PZ6zdCS/TtsKlmWLVNZYUQKdGredspyspRMKuEXd6F8D67NnHWWYqkZX8JuK5d4jfBs2rPMJPNEREREREREREREREREREREZOka9Sjy95FGPRru9/GIiPRqUT+9Rj2abNSjmUY9mgxmT3qwmwBGOxXaqEdRox7V/PNIox7N9vtERUQgv3PyPFADxoN5Y81WPOvzZ5KZYa2vUY9qSY0QmPR1AXYCI/0+URERyBnX2qhHMTDabMWzXlubwgLdjH+ex2p8ETCG1fzGgGEs0E35vAmfNwoMN1tx3O+TFRFpq+klNTev1YEFsWEskI1hNbh5LODtIK31xUDcbMURaS1xBgt4U6S1PhGRvlpIOOC1uklgqlGPRvzzuC+u0R7AZrDAN4sFvDFgzMsYxQLjsK8/HwRREZG+Cmt6E7Tfz5vAAtsEaXCLsKA245+nfJu42YqTebFvM4Hdy5vs90mKiIiISJY3c0VEVo11RQsa9Wgca67OlBXg9/GGsSYwAM1WPN/vExMRyZPXOXmqUY9msIcTUYURGDXgs/4+5q9smTONejTa75MVEcnrnDxL+vQ19ldSo1sQdEYeBq73fnhTzVY80ahHo8mIDm8iTzVb8VS/T1ZEJC/ojWGBbwqYbLbi+UY9mgDmvMY23KhHU9iP1dTwriyNerTT38eAT2C1xDEvJ+r3iYqIQEHnZCzoRc1WPOMBbxT4MGl3lRqwH6sFjmKBbcTfZ4FDzVY8ggXQGKs5ioj03dpwYmiwdgkw22zFE0ODtfmhwVoNuBuoNVvxC4YGa6/Aam3rff7dwEOBm7CfSbwGOAdYPzRYi7Ggtxv44tzh+dv7fbIiIgtjb/0e3AXArVhNrkY6qiLCH2z4+wzpfb8ZrHY3QVrbS+7tTWEjMsb6faIiItDhh7Qb9WiedLztG/X7qSJyvOv0u7ejWO0uAp7W74MVERERkS7k5dMbz8yaXO5ceEnn57Bc7wcYAyPKyiIiK6VoGNoI1rSdzFvonZLnsWbveLMVj3a531Hv/zeOZWiZ9H0q4InIisqr6c2SZj2exNJMzfviCX89FbvHN0WaSmon6VPcKf886/N3BmXuxJ4Mx5ltJrFgONPviyIiq1e2c3JE+uBijDS/HqTZkOexjsqzPn+E9t/AqAEbSYMfWLBLlo1iAS7GuraMBNNRvy+IiKxu2ae3E9g9vHEsUM37+7i/YtIxuWNY4Bsh/Z2MKSxw7fca2zBptuWY9iC6E5j34WszpEFVRGTFLAQ9b9Y+Fxhp1KPIHzIMAzP+uYYFrll/H/H3GSywTfjnEdJ7gaP+eRQLcmOkTd/I3yd9m5p+PEhEjhnB79hGK1W2iMhK+3/sgX/zOFM6OwAAAABJRU5ErkJggg=="/>
          <p:cNvSpPr>
            <a:spLocks noChangeAspect="1" noChangeArrowheads="1"/>
          </p:cNvSpPr>
          <p:nvPr/>
        </p:nvSpPr>
        <p:spPr bwMode="auto">
          <a:xfrm>
            <a:off x="126405" y="525562"/>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dirty="0"/>
          </a:p>
        </p:txBody>
      </p:sp>
      <p:sp>
        <p:nvSpPr>
          <p:cNvPr id="7" name="AutoShape 4" descr="data:image/png;filename=signature-D_Lazzerini-20201207.png;base64,iVBORw0KGgoAAAANSUhEUgAAAT0AAAClCAYAAAAu2SoHAAAABGdBTUEAALGPC/xhBQAAACBjSFJNAAB6JgAAgIQAAPoAAACA6AAAdTAAAOpgAAA6mAAAF3CculE8AAAABmJLR0QA/wD/AP+gvaeTAAAWPElEQVR42u3dfXQcV3nH8a9sh7pJWq3MSyjkrIc10EMLRRyHJlDOQYBTUkJB0DqBQolSwOattdNCbdIWxEtpXDigEAh1gCJSEtIEDgpNSqhVkAvkwCkpChgCpV7GS18CFCRDmoTExP3jeUZzdzQzO7uSsrb8+5yzZ3fe7rzI+/jemXufBREREREREREREREREREREREREREREREREREREREREREREREREREREREREREREREREZGVVwOOBq/7gDngY0A9Z/33+Hqzmfm3+vwnZuaP+/zdwOn++fM97jtxFIgrnFvRsY5m9hu+xissP7Vk+Td9H3nr3At8F3gzMJBzPdb79F3Ao4LjfZnPf0HONiLShXXB5x9iweYBwOOB3wGe4J/v8HVOBl7snx8P/AbwBZ++EngH8HvAvwblno8Fs4+UHEeVfXer7Fi/A+wN1h3EAgpAq8LyxBxwbWa/t2emw3XWA88G/gK4DfhcwbGv9/0/vcdzF5ESNfJrQ1f5/FcG8/7A533C368Klj0UOAL8D7DW5w37evt8uqimV2XfoSo1vbJjDa3z4zsKfKji8qQWd6Bk/0Xr/JHPv4Timl7yutDnq6Ynsoxq5Aee32JxsPgScA/wEOA/gJ8CDw6Wf8q3Odun/8qnkxpX1aCXt+9QlaDX6VgT7/fyPgOcVHF5EtB+BPxN5vXszDrfx5rE48DbsZriUWALxUHvK8CPsRrwg1HQE1lWNfIDz5k+/1M+PUxacwK42KdfH2zzAtprRE3sy3uyT1cNetl9Z3UKelWOFew+41HgG34sVFxedk9vvMM6M8C5BdcjCXo3AK8mDfwKeiLLZE3JsiF/P+zv2/39QViNZnMwPylnCgtyzweeCjwC+DhwZ5fHld13t6oc61bgbVhN7FxgPlNGp+UAX8ceSISv8Zx1HgBcgAWrjZQ3ixOXAzdj90jP6fE6iEiOGvm1rct9/muwWsuPKa7dPCfY7gM+71v+PhIsq1rTC/edp6ymV+VYn4Q9Ib0LOCunjE7Le72n9y6fdzMWfMtqegCPwZrlybGrpieyROHT29OxWtEa4NFYTa0JTAIvBH4B6wLyh8E2o1gT8lXAJ33elcBLvYxDwP4Kx1G27yIP9G1C+4ANFY714ViA+Tow5q/EV7EHKGXLr/TPD8s5BigO1hcDv40F1ZcDN3a4Lrdhtc3xCtdQRCqqsbiv3P8C15D2lfuyL3tCZtu1wH/6No/0eQNYwDoKvCWzfpV+etl95ymqxb2j4rEeKinjBuzBR9nysnt6R7GAWVQbHPFj+CHwa5TX9MCaxgdQTU9ERERERERERERERERERERERERERGTB54GLgukBLHPJ+g7bnYF1Fu7HMa70dgBPodpY3E5lzPrns0gTmZapel2r/p1EJLCBNL1UYh3p6IUy64FGn45xJbdLLHfQW48leuik6nWt+ncSOW7UgH/Avni3AZdh/7uDJbE84K+bSbOVgGUsOYClid+HjUM9C/g3bCjYd7EvSlEZH8S+TF/CAsdbga/5et8mzUsX1ki6KT/rdVgShFuxhAZxsKyojDOw3HYfw2o73yDNFVi2Xd5xFp1fWdAr2gZgF1ajmwWuprim9xr/u34N+BfgsTnXtew8s38nkePeK0jTmT8A+DBWAzgL+7IN+rIzgf/G/uf/dezLfJov2wVc6tv8DEsacFKHMsIaxBnAPwM/5+uNAV/0z9mgV7X80DOwL3Ky3mWkQa+sjDOw37VIxhW/MDiusu2yx1l2fkVBr2ybZ2AB/Bex/6DeT37QOxs4iKXYAkuXdSg4pjDoFZ2nanqyqqzDsqCMY7W1z2BpzJvYl+w0FmdJqWNZf28Avufz9vj7WdjvS/y7Tz+rpIzwtya+jCXKfBHWNHsKcErBMVctvxlMPwurxST5+S7Hsp10KgMsSCTB4dukQa7TduFxdnN+Va7JM4HrsRRaYEHviTllPBO4DkvigH++DPjVnHWLzlNkVVmDNX0eAUxgzZfPYQFhLRbYhoPXk7Ev81rsf//EyaS1hLuD+WVlhJ6OPQzYgP14z3tJm9hZvZS/lvaEqfd1UcaRTFkDFbcLj7Ob86u6TXg+9xaUMVAw776c+UcqbCty3FuD/VDN5Vhut9dh6cx/Gav5jQKbfN3zsXtCa7Ea4blYTju8jLfnlF9WRvLFW4/VHPdjqaE+7dNr6ays/NCN2C+sJbWXJP16N2X0um96PL+ybW4EnkeaYfolBWX8E9akTZq3z8cC5DcqXNtE+HcSOe6twxJ1bsGaYkewxJl7gZ9gSS//Efui/BT7kh/Bah57sJrIfVieugtZnANvpqQMsJpSjH0x34r9dORPfP3zSe9nFelUfmIfdq/yK8D/YffQ7umyjF73DfYw4Oouz69sm/1YzfxmP49bCsr4NPBu/zv9FEt5f26FcwvdF/ydzsTuJYrIMe5MLGNy4iLsHt9qtAUL7iJyAqthQe4A1nXjRixl/GrzMuzHxnf2+0BERERERERERERERFbCSdhQqpuWudxwQHyo1+wkS8m8UnSO3ZaZ/BTjl3KWfciXPbTnK9bbtQiHtC1HIgORVWdNZvp52AiNzcBjVnjfG7Afyn5XD9seAH6zx/0WnWMvZf4Mewr8qGDeKVjAub8s5VqInHCyQe9VwMeBv6e920NeRhWongXkVZn9XIiNXtjN4qwms9gY0f1e9oXAp7CxqB/09R6LjTYIy6uSaaXsHMMyL8DG7p6KBbHbKB71cDXtqaWej42LDRVdp2w2ltPoPuNN9loU6eYaiZwQfgUbL7oBG7x+JzbMrCijylKygJRlNTlCOo73w9joj7X++p4fZzbzSpVMK2XnCIubt1cB7wP+Frgip6zT/VgfiwWyxDTwONLmbdl1ymZj6SXjTZXmbTfXSGRVC//RvxLrtPsjf30Hq+FBfkYV6C0LSKfsJC3SL/F3sQwhP/PpH2CBNBxGVTXTStk5vi3n2rwCq9neRXmt6ABwBxZY/gsLLF8LlnfKsBJmY+kl400V3VwjkVUtad6egjXfnoKNsYyBXwJejdU48jKq9JoFpFN2kntod5RyVTOtlJ3jSTnlnoYNsq+RNueL/B0W1H7fP4c6XacwG0svGW+qWOr2IqtGEphehNWoHgZE/mpg97QGyM+o0msWkF6zmhSpWl7ZOZ6XWfck4KPAG4A3+ee8wJi4Gsvicr5/DnWTYaWXjDfLeY1EVr2keftK4J2kzUiwjBzvxppGeRlVfp7esoDM0FtWkyJVyys7x52+PPE2bAzrB3x6FPhL4E8LjuF2rCl8N2nCzkQ3GVYm6T7jzXJeIxEREREREREREREREREREZH70blYl4tvAp8k7ZMXGsVGMXSSt95F2FCtb2FdN55YsO1rsU7DXweuKTiOvdiY3SJ/jnVozr4eGazzi9hIhLJsMq/Duufci42PfVLFZSJyjHsw8H2soy7AW1g8quBRWNCa71BW3npPwoZnPcSnX4gFtqxzsB+cPt2nX077wP2NPn0n5UHvLCx4vhYbJ3wH1scw6Rf3ZOCrWCAsCnpbfPlH/XgPYX3x1nRYJiLHgZdgIwASp2OBIvkSn4wNkH825UGvaL1NWKBI1LFOvNkgcTE2RjfxQKwj8ck+/U7gpdgwrrKgF3oDMEc6jOwULGBdBRymOOgNA6/HhqkBXIl1zD65wzIROQ78GZbXLjGABYYNPv0RLDBGlAe9KuutwZqtl+UsOwdLNvBoP4ZdWDCJMuu9h2pB7+FYcA1HUazDMqCAjZyokiz1Cdh/Ajd0uUxEjkFrKB7QP4ANxr8Tq82UqbLeqdjPMK4F/jhn+U1YyqqbsHuL92C1sXvpzWuxYVbvDeYdoT0DSidPAz6LNc9f1sUyETmGvRhLXJl4OFZ7GcDGzH4fu2f1A6zmdTt2HzDUab0GloLpLbRnGAmdimUYSSTN7Oyg+Co1vQEsFdY1Jet0quk9Bxuj+gXgQV0sE5Fj3EOwQJWkPH8z1lTNiljcbI1YfC8ru95p2IOL3y3Yf1LG47Anokni0ffR3uxO5AW97HE8BqvBvrrkvLNB74FYJpRzsMwmd2HN44uxhAQ7sVRTZctE5DiR/G7EbVgmjryuIhGLg97ttKeIz1vvr7Ga3x2Z1yk5ZfwJcNCP44PkPxzIC3rZ4zgXC3rPKjnnbNB7pG/zVuyeY163lwd1WCYiIiIiIiIiIiIiIiIiIiIiIiIiIiIiIiIiIiIiIiIiIiIiIiIiIiIisuyC1O2XHu29GAD2A2OwIw5nHmJwHHhjD+W9aSOHx/t5cURk9Vm3TOVcDztGC5bN9vskRUQSy/ED1YeAsZLlM1gtUESk75Yj6E3AjvmihRs5PA9M9ftERURgeYJeFbP9PlEREVieoDdcYZ243ycqIgLLE/RG4dKobIWNHI7RfT0ROQZ0+/T2MDDo71PYQ4oIqFXYNgae2u8TFpETWzdB7xCwEbgIC3JjwIh/nqiw/QX9PlkRkW6atxuxGl7kL7CAN44Fv0KHGKz1+0RFRKD75u0gsCOYvp6FgHfpMOwYTxYcYnAYa/7O9/skRUQS3T7IuDX4fAgLeM8F5sOA50axILnRXyIifddt0Ht88DkJZBfCjrGcdef7fXIiIllh8/ZNXW47D0wWjcbYyOGJQwxOUT5ErcxMX6+MiIiIiIiIiIjIsWlg6UX0T6MeNYCDPrm72Yr39PuYROTYtlxJRO93jXo0BOzzye3NVnxFv49JRGRFNepRw4OfiEgli5q3jXq0D9jik9PNVnx23oaNerQN2AU0fNYccEWzFe/utsxMMzXU9DL3VFiXZiseyC5vtuKBzL7C3wLZ1GzFzcw2efMW7WeF/h4issLyOidvKfi8oFGPrgX2kgY8gCFgV6MeHcypfXUss0ADuMT315NGPdqb91lETkxtQa9Rj3ZlV8jO8+mtPjkNnAecDYQPEYa6KTPjbGCTv1/n87Y26tElOetuarbigeRVUN62Rj3a3KhHm4FtPV6nKvsRkeNA9kFGGMzAamVbaQ9oSfC5rtmKzwvmTzfq0XXNVnxLD2WGms1W3MSattNey9uKNaV305uea4oisros1PT8HtZmn5wmDVKbfRmZZuuip6XZgFelzAquCMrLNpsPNurRUX9tzdk2CZIN0qZ4L4Gz035E5DgRNm8XmpzNVrwn0+dtV/Ui26xEmd24jvbgfAVpk1lETkBh0FuowSS1muyyZiueC+Ytuj/m983opswKFvaT2T+032vLDWbNVrwdr2X651503I+IHB/WAXiTray/21CjHm31L/xu7L7eVu+KcgXWXWUL9vS2iT2E2NxFmaFGox6BNUe3kQbHnkdbFHW7EZETT/IgI6xNFfVr24Y9vNjjNbqtWKDL64Iy102ZmW335ZR3XV7/P+xe28LECj5Zvb/2IyIrLGneJoErrza1J7MO/tR2O/aENTEH7Gm24k3eDO2qzAJNbEzteYiIiIiIiIiIiIiIyAlnALrLcuLrJ09fz0u6nJRlUinIYnIJaQflsJxw3VuarfiM7EFl1plrtuINwbIfkXaV2eRD2sJte8n4Mu3HOBesNwR8mXSkxzSW169ShpYKmV3ajr1sWYe/oZ42iwQ6/QTkoiwnnlIKLNiE3U26yqTiXVCSYWvXBkPMkn3NYckMOhlKhoZV6G/Y9XEG62W70uyjPcvMFiwIisgxLC/odcpyknQWDsfEdptJJREGtWt9m2RUx/ZsbabE3sx7rh6OcxPWNQdsvPCQbzMUHqdfqznyu+f0I0OLssKIFMgLes1mK242W/G0949LAl8SHJLaUTimNcykMp2ZV8iD2vag3DCDSzfDvYYa9eggnWt5PR1nB1v8Wm3Qb3SIHPs6NW9hcZaT3QS1sKVmUvHftpgOZs112Rk5CY6NzHSbHo/zIGnt8Zbknp6/h7XgowX5/qA/GVqUFUakQJWg18azpYS1vOXIpBImKhhKEhf4b2AcDV852+7Gmpb4e1HqqKUeZ9sDDw/M4b52+UMSETmGVQl6ZVlOYImZVPwhSdIsTcrvNunnediT5rIaYi/HualsHQ+eA6S14S05Of/6kaFFWWFECuT9BGTlLCdVs7OQPqXN2z4pP3mau8+PYa+ngup4I77ZiqfxAJXXVO0yi0xWklVmb6MeTQfN+n1e5vai81ui5O8A6X8GucsK/jMSkRx5Qa+bLCdVM6ksymPnNaKkRndL0txs1KM9WHNzm6efn2bpes34gmeV2Yb9J3AtcIYH0eSBTthN5ZZmK57L1PZ6zdCS/TtsKlmWLVNZYUQKdGredspyspRMKuEXd6F8D67NnHWWYqkZX8JuK5d4jfBs2rPMJPNEREREREREREREREREREREZOka9Sjy95FGPRru9/GIiPRqUT+9Rj2abNSjmUY9mgxmT3qwmwBGOxXaqEdRox7V/PNIox7N9vtERUQgv3PyPFADxoN5Y81WPOvzZ5KZYa2vUY9qSY0QmPR1AXYCI/0+URERyBnX2qhHMTDabMWzXlubwgLdjH+ex2p8ETCG1fzGgGEs0E35vAmfNwoMN1tx3O+TFRFpq+klNTev1YEFsWEskI1hNbh5LODtIK31xUDcbMURaS1xBgt4U6S1PhGRvlpIOOC1uklgqlGPRvzzuC+u0R7AZrDAN4sFvDFgzMsYxQLjsK8/HwRREZG+Cmt6E7Tfz5vAAtsEaXCLsKA245+nfJu42YqTebFvM4Hdy5vs90mKiIiISJY3c0VEVo11RQsa9Wgca67OlBXg9/GGsSYwAM1WPN/vExMRyZPXOXmqUY9msIcTUYURGDXgs/4+5q9smTONejTa75MVEcnrnDxL+vQ19ldSo1sQdEYeBq73fnhTzVY80ahHo8mIDm8iTzVb8VS/T1ZEJC/ojWGBbwqYbLbi+UY9mgDmvMY23KhHU9iP1dTwriyNerTT38eAT2C1xDEvJ+r3iYqIQEHnZCzoRc1WPOMBbxT4MGl3lRqwH6sFjmKBbcTfZ4FDzVY8ggXQGKs5ioj03dpwYmiwdgkw22zFE0ODtfmhwVoNuBuoNVvxC4YGa6/Aam3rff7dwEOBm7CfSbwGOAdYPzRYi7Ggtxv44tzh+dv7fbIiIgtjb/0e3AXArVhNrkY6qiLCH2z4+wzpfb8ZrHY3QVrbS+7tTWEjMsb6faIiItDhh7Qb9WiedLztG/X7qSJyvOv0u7ejWO0uAp7W74MVERERkS7k5dMbz8yaXO5ceEnn57Bc7wcYAyPKyiIiK6VoGNoI1rSdzFvonZLnsWbveLMVj3a531Hv/zeOZWiZ9H0q4InIisqr6c2SZj2exNJMzfviCX89FbvHN0WaSmon6VPcKf886/N3BmXuxJ4Mx5ltJrFgONPviyIiq1e2c3JE+uBijDS/HqTZkOexjsqzPn+E9t/AqAEbSYMfWLBLlo1iAS7GuraMBNNRvy+IiKxu2ae3E9g9vHEsUM37+7i/YtIxuWNY4Bsh/Z2MKSxw7fca2zBptuWY9iC6E5j34WszpEFVRGTFLAQ9b9Y+Fxhp1KPIHzIMAzP+uYYFrll/H/H3GSywTfjnEdJ7gaP+eRQLcmOkTd/I3yd9m5p+PEhEjhnB79hGK1W2iMhK+3/sgX/zOFM6OwAAAABJRU5ErkJggg=="/>
          <p:cNvSpPr>
            <a:spLocks noChangeAspect="1" noChangeArrowheads="1"/>
          </p:cNvSpPr>
          <p:nvPr/>
        </p:nvSpPr>
        <p:spPr bwMode="auto">
          <a:xfrm>
            <a:off x="250230" y="649387"/>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dirty="0"/>
          </a:p>
        </p:txBody>
      </p:sp>
      <p:sp>
        <p:nvSpPr>
          <p:cNvPr id="8" name="AutoShape 6" descr="data:image/png;filename=signature-D_Lazzerini-20201207.png;base64,iVBORw0KGgoAAAANSUhEUgAAAT0AAAClCAYAAAAu2SoHAAAABGdBTUEAALGPC/xhBQAAACBjSFJNAAB6JgAAgIQAAPoAAACA6AAAdTAAAOpgAAA6mAAAF3CculE8AAAABmJLR0QA/wD/AP+gvaeTAAAWPElEQVR42u3dfXQcV3nH8a9sh7pJWq3MSyjkrIc10EMLRRyHJlDOQYBTUkJB0DqBQolSwOattdNCbdIWxEtpXDigEAh1gCJSEtIEDgpNSqhVkAvkwCkpChgCpV7GS18CFCRDmoTExP3jeUZzdzQzO7uSsrb8+5yzZ3fe7rzI+/jemXufBREREREREREREREREREREREREREREREREREREREREREREREREREREREREREREREREZGVVwOOBq/7gDngY0A9Z/33+Hqzmfm3+vwnZuaP+/zdwOn++fM97jtxFIgrnFvRsY5m9hu+xissP7Vk+Td9H3nr3At8F3gzMJBzPdb79F3Ao4LjfZnPf0HONiLShXXB5x9iweYBwOOB3wGe4J/v8HVOBl7snx8P/AbwBZ++EngH8HvAvwblno8Fs4+UHEeVfXer7Fi/A+wN1h3EAgpAq8LyxBxwbWa/t2emw3XWA88G/gK4DfhcwbGv9/0/vcdzF5ESNfJrQ1f5/FcG8/7A533C368Klj0UOAL8D7DW5w37evt8uqimV2XfoSo1vbJjDa3z4zsKfKji8qQWd6Bk/0Xr/JHPv4Timl7yutDnq6Ynsoxq5Aee32JxsPgScA/wEOA/gJ8CDw6Wf8q3Odun/8qnkxpX1aCXt+9QlaDX6VgT7/fyPgOcVHF5EtB+BPxN5vXszDrfx5rE48DbsZriUWALxUHvK8CPsRrwg1HQE1lWNfIDz5k+/1M+PUxacwK42KdfH2zzAtprRE3sy3uyT1cNetl9Z3UKelWOFew+41HgG34sVFxedk9vvMM6M8C5BdcjCXo3AK8mDfwKeiLLZE3JsiF/P+zv2/39QViNZnMwPylnCgtyzweeCjwC+DhwZ5fHld13t6oc61bgbVhN7FxgPlNGp+UAX8ceSISv8Zx1HgBcgAWrjZQ3ixOXAzdj90jP6fE6iEiOGvm1rct9/muwWsuPKa7dPCfY7gM+71v+PhIsq1rTC/edp6ymV+VYn4Q9Ib0LOCunjE7Le72n9y6fdzMWfMtqegCPwZrlybGrpieyROHT29OxWtEa4NFYTa0JTAIvBH4B6wLyh8E2o1gT8lXAJ33elcBLvYxDwP4Kx1G27yIP9G1C+4ANFY714ViA+Tow5q/EV7EHKGXLr/TPD8s5BigO1hcDv40F1ZcDN3a4Lrdhtc3xCtdQRCqqsbiv3P8C15D2lfuyL3tCZtu1wH/6No/0eQNYwDoKvCWzfpV+etl95ymqxb2j4rEeKinjBuzBR9nysnt6R7GAWVQbHPFj+CHwa5TX9MCaxgdQTU9ERERERERERERERERERERERERERGTB54GLgukBLHPJ+g7bnYF1Fu7HMa70dgBPodpY3E5lzPrns0gTmZapel2r/p1EJLCBNL1UYh3p6IUy64FGn45xJbdLLHfQW48leuik6nWt+ncSOW7UgH/Avni3AZdh/7uDJbE84K+bSbOVgGUsOYClid+HjUM9C/g3bCjYd7EvSlEZH8S+TF/CAsdbga/5et8mzUsX1ki6KT/rdVgShFuxhAZxsKyojDOw3HYfw2o73yDNFVi2Xd5xFp1fWdAr2gZgF1ajmwWuprim9xr/u34N+BfgsTnXtew8s38nkePeK0jTmT8A+DBWAzgL+7IN+rIzgf/G/uf/dezLfJov2wVc6tv8DEsacFKHMsIaxBnAPwM/5+uNAV/0z9mgV7X80DOwL3Ky3mWkQa+sjDOw37VIxhW/MDiusu2yx1l2fkVBr2ybZ2AB/Bex/6DeT37QOxs4iKXYAkuXdSg4pjDoFZ2nanqyqqzDsqCMY7W1z2BpzJvYl+w0FmdJqWNZf28Avufz9vj7WdjvS/y7Tz+rpIzwtya+jCXKfBHWNHsKcErBMVctvxlMPwurxST5+S7Hsp10KgMsSCTB4dukQa7TduFxdnN+Va7JM4HrsRRaYEHviTllPBO4DkvigH++DPjVnHWLzlNkVVmDNX0eAUxgzZfPYQFhLRbYhoPXk7Ev81rsf//EyaS1hLuD+WVlhJ6OPQzYgP14z3tJm9hZvZS/lvaEqfd1UcaRTFkDFbcLj7Ob86u6TXg+9xaUMVAw776c+UcqbCty3FuD/VDN5Vhut9dh6cx/Gav5jQKbfN3zsXtCa7Ea4blYTju8jLfnlF9WRvLFW4/VHPdjqaE+7dNr6ays/NCN2C+sJbWXJP16N2X0um96PL+ybW4EnkeaYfolBWX8E9akTZq3z8cC5DcqXNtE+HcSOe6twxJ1bsGaYkewxJl7gZ9gSS//Efui/BT7kh/Bah57sJrIfVieugtZnANvpqQMsJpSjH0x34r9dORPfP3zSe9nFelUfmIfdq/yK8D/YffQ7umyjF73DfYw4Oouz69sm/1YzfxmP49bCsr4NPBu/zv9FEt5f26FcwvdF/ydzsTuJYrIMe5MLGNy4iLsHt9qtAUL7iJyAqthQe4A1nXjRixl/GrzMuzHxnf2+0BERERERERERERERFbCSdhQqpuWudxwQHyo1+wkS8m8UnSO3ZaZ/BTjl3KWfciXPbTnK9bbtQiHtC1HIgORVWdNZvp52AiNzcBjVnjfG7Afyn5XD9seAH6zx/0WnWMvZf4Mewr8qGDeKVjAub8s5VqInHCyQe9VwMeBv6e920NeRhWongXkVZn9XIiNXtjN4qwms9gY0f1e9oXAp7CxqB/09R6LjTYIy6uSaaXsHMMyL8DG7p6KBbHbKB71cDXtqaWej42LDRVdp2w2ltPoPuNN9loU6eYaiZwQfgUbL7oBG7x+JzbMrCijylKygJRlNTlCOo73w9joj7X++p4fZzbzSpVMK2XnCIubt1cB7wP+Frgip6zT/VgfiwWyxDTwONLmbdl1ymZj6SXjTZXmbTfXSGRVC//RvxLrtPsjf30Hq+FBfkYV6C0LSKfsJC3SL/F3sQwhP/PpH2CBNBxGVTXTStk5vi3n2rwCq9neRXmt6ABwBxZY/gsLLF8LlnfKsBJmY+kl400V3VwjkVUtad6egjXfnoKNsYyBXwJejdU48jKq9JoFpFN2kntod5RyVTOtlJ3jSTnlnoYNsq+RNueL/B0W1H7fP4c6XacwG0svGW+qWOr2IqtGEphehNWoHgZE/mpg97QGyM+o0msWkF6zmhSpWl7ZOZ6XWfck4KPAG4A3+ee8wJi4Gsvicr5/DnWTYaWXjDfLeY1EVr2keftK4J2kzUiwjBzvxppGeRlVfp7esoDM0FtWkyJVyys7x52+PPE2bAzrB3x6FPhL4E8LjuF2rCl8N2nCzkQ3GVYm6T7jzXJeIxEREREREREREREREREREZH70blYl4tvAp8k7ZMXGsVGMXSSt95F2FCtb2FdN55YsO1rsU7DXweuKTiOvdiY3SJ/jnVozr4eGazzi9hIhLJsMq/Duufci42PfVLFZSJyjHsw8H2soy7AW1g8quBRWNCa71BW3npPwoZnPcSnX4gFtqxzsB+cPt2nX077wP2NPn0n5UHvLCx4vhYbJ3wH1scw6Rf3ZOCrWCAsCnpbfPlH/XgPYX3x1nRYJiLHgZdgIwASp2OBIvkSn4wNkH825UGvaL1NWKBI1LFOvNkgcTE2RjfxQKwj8ck+/U7gpdgwrrKgF3oDMEc6jOwULGBdBRymOOgNA6/HhqkBXIl1zD65wzIROQ78GZbXLjGABYYNPv0RLDBGlAe9KuutwZqtl+UsOwdLNvBoP4ZdWDCJMuu9h2pB7+FYcA1HUazDMqCAjZyokiz1Cdh/Ajd0uUxEjkFrKB7QP4ANxr8Tq82UqbLeqdjPMK4F/jhn+U1YyqqbsHuL92C1sXvpzWuxYVbvDeYdoT0DSidPAz6LNc9f1sUyETmGvRhLXJl4OFZ7GcDGzH4fu2f1A6zmdTt2HzDUab0GloLpLbRnGAmdimUYSSTN7Oyg+Co1vQEsFdY1Jet0quk9Bxuj+gXgQV0sE5Fj3EOwQJWkPH8z1lTNiljcbI1YfC8ru95p2IOL3y3Yf1LG47Anokni0ffR3uxO5AW97HE8BqvBvrrkvLNB74FYJpRzsMwmd2HN44uxhAQ7sVRTZctE5DiR/G7EbVgmjryuIhGLg97ttKeIz1vvr7Ga3x2Z1yk5ZfwJcNCP44PkPxzIC3rZ4zgXC3rPKjnnbNB7pG/zVuyeY163lwd1WCYiIiIiIiIiIiIiIiIiIiIiIiIiIiIiIiIiIiIiIiIiIiIiIiIiIiIisuyC1O2XHu29GAD2A2OwIw5nHmJwHHhjD+W9aSOHx/t5cURk9Vm3TOVcDztGC5bN9vskRUQSy/ED1YeAsZLlM1gtUESk75Yj6E3AjvmihRs5PA9M9ftERURgeYJeFbP9PlEREVieoDdcYZ243ycqIgLLE/RG4dKobIWNHI7RfT0ROQZ0+/T2MDDo71PYQ4oIqFXYNgae2u8TFpETWzdB7xCwEbgIC3JjwIh/nqiw/QX9PlkRkW6atxuxGl7kL7CAN44Fv0KHGKz1+0RFRKD75u0gsCOYvp6FgHfpMOwYTxYcYnAYa/7O9/skRUQS3T7IuDX4fAgLeM8F5sOA50axILnRXyIifddt0Ht88DkJZBfCjrGcdef7fXIiIllh8/ZNXW47D0wWjcbYyOGJQwxOUT5ErcxMX6+MiIiIiIiIiIjIsWlg6UX0T6MeNYCDPrm72Yr39PuYROTYtlxJRO93jXo0BOzzye3NVnxFv49JRGRFNepRw4OfiEgli5q3jXq0D9jik9PNVnx23oaNerQN2AU0fNYccEWzFe/utsxMMzXU9DL3VFiXZiseyC5vtuKBzL7C3wLZ1GzFzcw2efMW7WeF/h4issLyOidvKfi8oFGPrgX2kgY8gCFgV6MeHcypfXUss0ADuMT315NGPdqb91lETkxtQa9Rj3ZlV8jO8+mtPjkNnAecDYQPEYa6KTPjbGCTv1/n87Y26tElOetuarbigeRVUN62Rj3a3KhHm4FtPV6nKvsRkeNA9kFGGMzAamVbaQ9oSfC5rtmKzwvmTzfq0XXNVnxLD2WGms1W3MSattNey9uKNaV305uea4oisros1PT8HtZmn5wmDVKbfRmZZuuip6XZgFelzAquCMrLNpsPNurRUX9tzdk2CZIN0qZ4L4Gz035E5DgRNm8XmpzNVrwn0+dtV/Ui26xEmd24jvbgfAVpk1lETkBh0FuowSS1muyyZiueC+Ytuj/m983opswKFvaT2T+032vLDWbNVrwdr2X651503I+IHB/WAXiTray/21CjHm31L/xu7L7eVu+KcgXWXWUL9vS2iT2E2NxFmaFGox6BNUe3kQbHnkdbFHW7EZETT/IgI6xNFfVr24Y9vNjjNbqtWKDL64Iy102ZmW335ZR3XV7/P+xe28LECj5Zvb/2IyIrLGneJoErrza1J7MO/tR2O/aENTEH7Gm24k3eDO2qzAJNbEzteYiIiIiIiIiIiIiIyAlnALrLcuLrJ09fz0u6nJRlUinIYnIJaQflsJxw3VuarfiM7EFl1plrtuINwbIfkXaV2eRD2sJte8n4Mu3HOBesNwR8mXSkxzSW169ShpYKmV3ajr1sWYe/oZ42iwQ6/QTkoiwnnlIKLNiE3U26yqTiXVCSYWvXBkPMkn3NYckMOhlKhoZV6G/Y9XEG62W70uyjPcvMFiwIisgxLC/odcpyknQWDsfEdptJJREGtWt9m2RUx/ZsbabE3sx7rh6OcxPWNQdsvPCQbzMUHqdfqznyu+f0I0OLssKIFMgLes1mK242W/G0949LAl8SHJLaUTimNcykMp2ZV8iD2vag3DCDSzfDvYYa9eggnWt5PR1nB1v8Wm3Qb3SIHPs6NW9hcZaT3QS1sKVmUvHftpgOZs112Rk5CY6NzHSbHo/zIGnt8Zbknp6/h7XgowX5/qA/GVqUFUakQJWg18azpYS1vOXIpBImKhhKEhf4b2AcDV852+7Gmpb4e1HqqKUeZ9sDDw/M4b52+UMSETmGVQl6ZVlOYImZVPwhSdIsTcrvNunnediT5rIaYi/HualsHQ+eA6S14S05Of/6kaFFWWFECuT9BGTlLCdVs7OQPqXN2z4pP3mau8+PYa+ngup4I77ZiqfxAJXXVO0yi0xWklVmb6MeTQfN+n1e5vai81ui5O8A6X8GucsK/jMSkRx5Qa+bLCdVM6ksymPnNaKkRndL0txs1KM9WHNzm6efn2bpes34gmeV2Yb9J3AtcIYH0eSBTthN5ZZmK57L1PZ6zdCS/TtsKlmWLVNZYUQKdGredspyspRMKuEXd6F8D67NnHWWYqkZX8JuK5d4jfBs2rPMJPNEREREREREREREREREREREZOka9Sjy95FGPRru9/GIiPRqUT+9Rj2abNSjmUY9mgxmT3qwmwBGOxXaqEdRox7V/PNIox7N9vtERUQgv3PyPFADxoN5Y81WPOvzZ5KZYa2vUY9qSY0QmPR1AXYCI/0+URERyBnX2qhHMTDabMWzXlubwgLdjH+ex2p8ETCG1fzGgGEs0E35vAmfNwoMN1tx3O+TFRFpq+klNTev1YEFsWEskI1hNbh5LODtIK31xUDcbMURaS1xBgt4U6S1PhGRvlpIOOC1uklgqlGPRvzzuC+u0R7AZrDAN4sFvDFgzMsYxQLjsK8/HwRREZG+Cmt6E7Tfz5vAAtsEaXCLsKA245+nfJu42YqTebFvM4Hdy5vs90mKiIiISJY3c0VEVo11RQsa9Wgca67OlBXg9/GGsSYwAM1WPN/vExMRyZPXOXmqUY9msIcTUYURGDXgs/4+5q9smTONejTa75MVEcnrnDxL+vQ19ldSo1sQdEYeBq73fnhTzVY80ahHo8mIDm8iTzVb8VS/T1ZEJC/ojWGBbwqYbLbi+UY9mgDmvMY23KhHU9iP1dTwriyNerTT38eAT2C1xDEvJ+r3iYqIQEHnZCzoRc1WPOMBbxT4MGl3lRqwH6sFjmKBbcTfZ4FDzVY8ggXQGKs5ioj03dpwYmiwdgkw22zFE0ODtfmhwVoNuBuoNVvxC4YGa6/Aam3rff7dwEOBm7CfSbwGOAdYPzRYi7Ggtxv44tzh+dv7fbIiIgtjb/0e3AXArVhNrkY6qiLCH2z4+wzpfb8ZrHY3QVrbS+7tTWEjMsb6faIiItDhh7Qb9WiedLztG/X7qSJyvOv0u7ejWO0uAp7W74MVERERkS7k5dMbz8yaXO5ceEnn57Bc7wcYAyPKyiIiK6VoGNoI1rSdzFvonZLnsWbveLMVj3a531Hv/zeOZWiZ9H0q4InIisqr6c2SZj2exNJMzfviCX89FbvHN0WaSmon6VPcKf886/N3BmXuxJ4Mx5ltJrFgONPviyIiq1e2c3JE+uBijDS/HqTZkOexjsqzPn+E9t/AqAEbSYMfWLBLlo1iAS7GuraMBNNRvy+IiKxu2ae3E9g9vHEsUM37+7i/YtIxuWNY4Bsh/Z2MKSxw7fca2zBptuWY9iC6E5j34WszpEFVRGTFLAQ9b9Y+Fxhp1KPIHzIMAzP+uYYFrll/H/H3GSywTfjnEdJ7gaP+eRQLcmOkTd/I3yd9m5p+PEhEjhnB79hGK1W2iMhK+3/sgX/zOFM6OwAAAABJRU5ErkJggg=="/>
          <p:cNvSpPr>
            <a:spLocks noChangeAspect="1" noChangeArrowheads="1"/>
          </p:cNvSpPr>
          <p:nvPr/>
        </p:nvSpPr>
        <p:spPr bwMode="auto">
          <a:xfrm>
            <a:off x="374055" y="773212"/>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dirty="0"/>
          </a:p>
        </p:txBody>
      </p:sp>
      <p:sp>
        <p:nvSpPr>
          <p:cNvPr id="11" name="Espace réservé de la date 2">
            <a:extLst>
              <a:ext uri="{FF2B5EF4-FFF2-40B4-BE49-F238E27FC236}">
                <a16:creationId xmlns:a16="http://schemas.microsoft.com/office/drawing/2014/main" id="{9A474E29-C931-4762-AB8C-484036219FB8}"/>
              </a:ext>
            </a:extLst>
          </p:cNvPr>
          <p:cNvSpPr>
            <a:spLocks noGrp="1"/>
          </p:cNvSpPr>
          <p:nvPr>
            <p:ph type="dt" sz="half" idx="10"/>
          </p:nvPr>
        </p:nvSpPr>
        <p:spPr>
          <a:xfrm>
            <a:off x="8248500" y="6378000"/>
            <a:ext cx="1267500" cy="480000"/>
          </a:xfrm>
        </p:spPr>
        <p:txBody>
          <a:bodyPr/>
          <a:lstStyle/>
          <a:p>
            <a:pPr algn="r"/>
            <a:r>
              <a:rPr lang="fr-FR" cap="all"/>
              <a:t>22/11/2022</a:t>
            </a:r>
            <a:endParaRPr lang="fr-FR" cap="all" dirty="0"/>
          </a:p>
        </p:txBody>
      </p:sp>
      <p:sp>
        <p:nvSpPr>
          <p:cNvPr id="9" name="ZoneTexte 8"/>
          <p:cNvSpPr txBox="1"/>
          <p:nvPr/>
        </p:nvSpPr>
        <p:spPr>
          <a:xfrm>
            <a:off x="259014" y="897037"/>
            <a:ext cx="9125999"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BOURSES ET FRAIS DE PENSION OU DE DEMI PENSION </a:t>
            </a:r>
          </a:p>
        </p:txBody>
      </p:sp>
      <p:sp>
        <p:nvSpPr>
          <p:cNvPr id="13" name="Espace réservé du contenu 12"/>
          <p:cNvSpPr>
            <a:spLocks noGrp="1"/>
          </p:cNvSpPr>
          <p:nvPr>
            <p:ph idx="1"/>
          </p:nvPr>
        </p:nvSpPr>
        <p:spPr>
          <a:xfrm>
            <a:off x="344488" y="1556792"/>
            <a:ext cx="9126000" cy="3287984"/>
          </a:xfrm>
        </p:spPr>
        <p:txBody>
          <a:bodyPr/>
          <a:lstStyle/>
          <a:p>
            <a:r>
              <a:rPr lang="fr-FR" dirty="0"/>
              <a:t>Code de l’Education : les aides à la scolarité </a:t>
            </a:r>
          </a:p>
          <a:p>
            <a:br>
              <a:rPr lang="fr-FR" dirty="0"/>
            </a:br>
            <a:r>
              <a:rPr lang="fr-FR" b="1" dirty="0"/>
              <a:t>Article L531-2 </a:t>
            </a:r>
            <a:endParaRPr lang="fr-FR" dirty="0"/>
          </a:p>
          <a:p>
            <a:r>
              <a:rPr lang="fr-FR" dirty="0"/>
              <a:t>Les bourses nationales de collège sont à la charge de l’État.</a:t>
            </a:r>
          </a:p>
          <a:p>
            <a:r>
              <a:rPr lang="fr-FR" dirty="0"/>
              <a:t>Elles sont servies aux familles, pour les élèves inscrits dans un collège public, par l'établissement, </a:t>
            </a:r>
            <a:r>
              <a:rPr lang="fr-FR" dirty="0">
                <a:solidFill>
                  <a:srgbClr val="FF0000"/>
                </a:solidFill>
              </a:rPr>
              <a:t>après déduction éventuelle des frais de pension ou de demi-pension</a:t>
            </a:r>
            <a:r>
              <a:rPr lang="fr-FR" dirty="0"/>
              <a:t> et, pour les élèves inscrits dans un collège privé, par les autorités académiques.</a:t>
            </a:r>
          </a:p>
          <a:p>
            <a:r>
              <a:rPr lang="fr-FR" b="1" dirty="0"/>
              <a:t>Article L531-4 </a:t>
            </a:r>
            <a:endParaRPr lang="fr-FR" dirty="0"/>
          </a:p>
          <a:p>
            <a:r>
              <a:rPr lang="fr-FR" dirty="0"/>
              <a:t>Des bourses nationales bénéficient, en fonction des ressources de leur famille, aux élèves inscrits :</a:t>
            </a:r>
          </a:p>
          <a:p>
            <a:r>
              <a:rPr lang="fr-FR" dirty="0"/>
              <a:t>1° Dans les classes du second degré des lycées publics, des lycées privés ayant passé avec l’État l'un des contrats prévus aux articles </a:t>
            </a:r>
            <a:r>
              <a:rPr lang="fr-FR" u="sng" dirty="0">
                <a:hlinkClick r:id="rId2"/>
              </a:rPr>
              <a:t>L. 442-5 </a:t>
            </a:r>
            <a:r>
              <a:rPr lang="fr-FR" dirty="0"/>
              <a:t>et </a:t>
            </a:r>
            <a:r>
              <a:rPr lang="fr-FR" u="sng" dirty="0">
                <a:hlinkClick r:id="rId3"/>
              </a:rPr>
              <a:t>L. 442-12</a:t>
            </a:r>
            <a:r>
              <a:rPr lang="fr-FR" dirty="0"/>
              <a:t> ou des lycées privés habilités à recevoir des boursiers nationaux ;</a:t>
            </a:r>
          </a:p>
          <a:p>
            <a:r>
              <a:rPr lang="fr-FR" dirty="0"/>
              <a:t>2° Dans un établissement régional d'enseignement adapté, sous réserve que soient déduites les aides accordées au titre des exonérations éventuelles de frais de pension et de demi-pension ;</a:t>
            </a:r>
          </a:p>
          <a:p>
            <a:r>
              <a:rPr lang="fr-FR" dirty="0"/>
              <a:t>3° Dans les établissements d'enseignement visés au livre VIII du code rural et de la pêche maritime.</a:t>
            </a:r>
          </a:p>
          <a:p>
            <a:r>
              <a:rPr lang="fr-FR" dirty="0"/>
              <a:t>Ces bourses sont à la charge de l'Etat. Elles sont servies, pour les élèves inscrits dans un établissement public, par l'établissement, </a:t>
            </a:r>
            <a:r>
              <a:rPr lang="fr-FR" dirty="0">
                <a:solidFill>
                  <a:srgbClr val="FF0000"/>
                </a:solidFill>
              </a:rPr>
              <a:t>après déduction éventuelle des frais de pension ou de demi-pension et, pour les élèves inscrits dans un établissement d'enseignement privé, par les services académiques.</a:t>
            </a:r>
          </a:p>
          <a:p>
            <a:r>
              <a:rPr lang="fr-FR" dirty="0"/>
              <a:t>Les modalités d'octroi des bourses et les conditions à remplir par les établissements qui reçoivent les boursiers nationaux sont déterminées par décret.</a:t>
            </a:r>
          </a:p>
          <a:p>
            <a:endParaRPr lang="fr-FR" dirty="0">
              <a:hlinkClick r:id="rId4"/>
            </a:endParaRPr>
          </a:p>
          <a:p>
            <a:r>
              <a:rPr lang="fr-FR" b="1" dirty="0">
                <a:hlinkClick r:id="rId4"/>
              </a:rPr>
              <a:t>Article D531-9</a:t>
            </a:r>
            <a:r>
              <a:rPr lang="fr-FR" b="1" dirty="0"/>
              <a:t> </a:t>
            </a:r>
          </a:p>
          <a:p>
            <a:r>
              <a:rPr lang="fr-FR" i="1" dirty="0"/>
              <a:t>Dans les établissements d'enseignement public, la bourse de collège est versée à la famille ou à la personne assumant la charge effective de l'élève par l'intermédiaire du comptable de l'établissement où est scolarisé l'élève, </a:t>
            </a:r>
            <a:r>
              <a:rPr lang="fr-FR" i="1" dirty="0">
                <a:solidFill>
                  <a:srgbClr val="FF0000"/>
                </a:solidFill>
              </a:rPr>
              <a:t>après déduction éventuelle des frais de pension ou de demi-pension pour les élèves ayant la qualité d'interne ou de demi-pensionnaire.</a:t>
            </a:r>
            <a:endParaRPr lang="fr-FR" dirty="0">
              <a:solidFill>
                <a:srgbClr val="FF0000"/>
              </a:solidFill>
            </a:endParaRPr>
          </a:p>
          <a:p>
            <a:endParaRPr lang="fr-FR" dirty="0"/>
          </a:p>
        </p:txBody>
      </p:sp>
    </p:spTree>
    <p:extLst>
      <p:ext uri="{BB962C8B-B14F-4D97-AF65-F5344CB8AC3E}">
        <p14:creationId xmlns:p14="http://schemas.microsoft.com/office/powerpoint/2010/main" val="116193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webinaire fonds sociaux</a:t>
            </a:r>
            <a:endParaRPr lang="fr-FR" dirty="0"/>
          </a:p>
        </p:txBody>
      </p:sp>
      <p:sp>
        <p:nvSpPr>
          <p:cNvPr id="5" name="Espace réservé du numéro de diapositive 4"/>
          <p:cNvSpPr>
            <a:spLocks noGrp="1"/>
          </p:cNvSpPr>
          <p:nvPr>
            <p:ph type="sldNum" sz="quarter" idx="12"/>
          </p:nvPr>
        </p:nvSpPr>
        <p:spPr/>
        <p:txBody>
          <a:bodyPr/>
          <a:lstStyle/>
          <a:p>
            <a:fld id="{DAA12738-7096-45F5-BCBB-9401B4984474}" type="slidenum">
              <a:rPr lang="fr-FR" smtClean="0"/>
              <a:t>4</a:t>
            </a:fld>
            <a:endParaRPr lang="fr-FR" dirty="0"/>
          </a:p>
        </p:txBody>
      </p:sp>
      <p:sp>
        <p:nvSpPr>
          <p:cNvPr id="6" name="AutoShape 2" descr="data:image/png;filename=signature-D_Lazzerini-20201207.png;base64,iVBORw0KGgoAAAANSUhEUgAAAT0AAAClCAYAAAAu2SoHAAAABGdBTUEAALGPC/xhBQAAACBjSFJNAAB6JgAAgIQAAPoAAACA6AAAdTAAAOpgAAA6mAAAF3CculE8AAAABmJLR0QA/wD/AP+gvaeTAAAWPElEQVR42u3dfXQcV3nH8a9sh7pJWq3MSyjkrIc10EMLRRyHJlDOQYBTUkJB0DqBQolSwOattdNCbdIWxEtpXDigEAh1gCJSEtIEDgpNSqhVkAvkwCkpChgCpV7GS18CFCRDmoTExP3jeUZzdzQzO7uSsrb8+5yzZ3fe7rzI+/jemXufBREREREREREREREREREREREREREREREREREREREREREREREREREREREREREREREREZGVVwOOBq/7gDngY0A9Z/33+Hqzmfm3+vwnZuaP+/zdwOn++fM97jtxFIgrnFvRsY5m9hu+xissP7Vk+Td9H3nr3At8F3gzMJBzPdb79F3Ao4LjfZnPf0HONiLShXXB5x9iweYBwOOB3wGe4J/v8HVOBl7snx8P/AbwBZ++EngH8HvAvwblno8Fs4+UHEeVfXer7Fi/A+wN1h3EAgpAq8LyxBxwbWa/t2emw3XWA88G/gK4DfhcwbGv9/0/vcdzF5ESNfJrQ1f5/FcG8/7A533C368Klj0UOAL8D7DW5w37evt8uqimV2XfoSo1vbJjDa3z4zsKfKji8qQWd6Bk/0Xr/JHPv4Timl7yutDnq6Ynsoxq5Aee32JxsPgScA/wEOA/gJ8CDw6Wf8q3Odun/8qnkxpX1aCXt+9QlaDX6VgT7/fyPgOcVHF5EtB+BPxN5vXszDrfx5rE48DbsZriUWALxUHvK8CPsRrwg1HQE1lWNfIDz5k+/1M+PUxacwK42KdfH2zzAtprRE3sy3uyT1cNetl9Z3UKelWOFew+41HgG34sVFxedk9vvMM6M8C5BdcjCXo3AK8mDfwKeiLLZE3JsiF/P+zv2/39QViNZnMwPylnCgtyzweeCjwC+DhwZ5fHld13t6oc61bgbVhN7FxgPlNGp+UAX8ceSISv8Zx1HgBcgAWrjZQ3ixOXAzdj90jP6fE6iEiOGvm1rct9/muwWsuPKa7dPCfY7gM+71v+PhIsq1rTC/edp6ymV+VYn4Q9Ib0LOCunjE7Le72n9y6fdzMWfMtqegCPwZrlybGrpieyROHT29OxWtEa4NFYTa0JTAIvBH4B6wLyh8E2o1gT8lXAJ33elcBLvYxDwP4Kx1G27yIP9G1C+4ANFY714ViA+Tow5q/EV7EHKGXLr/TPD8s5BigO1hcDv40F1ZcDN3a4Lrdhtc3xCtdQRCqqsbiv3P8C15D2lfuyL3tCZtu1wH/6No/0eQNYwDoKvCWzfpV+etl95ymqxb2j4rEeKinjBuzBR9nysnt6R7GAWVQbHPFj+CHwa5TX9MCaxgdQTU9ERERERERERERERERERERERERERGTB54GLgukBLHPJ+g7bnYF1Fu7HMa70dgBPodpY3E5lzPrns0gTmZapel2r/p1EJLCBNL1UYh3p6IUy64FGn45xJbdLLHfQW48leuik6nWt+ncSOW7UgH/Avni3AZdh/7uDJbE84K+bSbOVgGUsOYClid+HjUM9C/g3bCjYd7EvSlEZH8S+TF/CAsdbga/5et8mzUsX1ki6KT/rdVgShFuxhAZxsKyojDOw3HYfw2o73yDNFVi2Xd5xFp1fWdAr2gZgF1ajmwWuprim9xr/u34N+BfgsTnXtew8s38nkePeK0jTmT8A+DBWAzgL+7IN+rIzgf/G/uf/dezLfJov2wVc6tv8DEsacFKHMsIaxBnAPwM/5+uNAV/0z9mgV7X80DOwL3Ky3mWkQa+sjDOw37VIxhW/MDiusu2yx1l2fkVBr2ybZ2AB/Bex/6DeT37QOxs4iKXYAkuXdSg4pjDoFZ2nanqyqqzDsqCMY7W1z2BpzJvYl+w0FmdJqWNZf28Avufz9vj7WdjvS/y7Tz+rpIzwtya+jCXKfBHWNHsKcErBMVctvxlMPwurxST5+S7Hsp10KgMsSCTB4dukQa7TduFxdnN+Va7JM4HrsRRaYEHviTllPBO4DkvigH++DPjVnHWLzlNkVVmDNX0eAUxgzZfPYQFhLRbYhoPXk7Ev81rsf//EyaS1hLuD+WVlhJ6OPQzYgP14z3tJm9hZvZS/lvaEqfd1UcaRTFkDFbcLj7Ob86u6TXg+9xaUMVAw776c+UcqbCty3FuD/VDN5Vhut9dh6cx/Gav5jQKbfN3zsXtCa7Ea4blYTju8jLfnlF9WRvLFW4/VHPdjqaE+7dNr6ays/NCN2C+sJbWXJP16N2X0um96PL+ybW4EnkeaYfolBWX8E9akTZq3z8cC5DcqXNtE+HcSOe6twxJ1bsGaYkewxJl7gZ9gSS//Efui/BT7kh/Bah57sJrIfVieugtZnANvpqQMsJpSjH0x34r9dORPfP3zSe9nFelUfmIfdq/yK8D/YffQ7umyjF73DfYw4Oouz69sm/1YzfxmP49bCsr4NPBu/zv9FEt5f26FcwvdF/ydzsTuJYrIMe5MLGNy4iLsHt9qtAUL7iJyAqthQe4A1nXjRixl/GrzMuzHxnf2+0BERERERERERERERFbCSdhQqpuWudxwQHyo1+wkS8m8UnSO3ZaZ/BTjl3KWfciXPbTnK9bbtQiHtC1HIgORVWdNZvp52AiNzcBjVnjfG7Afyn5XD9seAH6zx/0WnWMvZf4Mewr8qGDeKVjAub8s5VqInHCyQe9VwMeBv6e920NeRhWongXkVZn9XIiNXtjN4qwms9gY0f1e9oXAp7CxqB/09R6LjTYIy6uSaaXsHMMyL8DG7p6KBbHbKB71cDXtqaWej42LDRVdp2w2ltPoPuNN9loU6eYaiZwQfgUbL7oBG7x+JzbMrCijylKygJRlNTlCOo73w9joj7X++p4fZzbzSpVMK2XnCIubt1cB7wP+Frgip6zT/VgfiwWyxDTwONLmbdl1ymZj6SXjTZXmbTfXSGRVC//RvxLrtPsjf30Hq+FBfkYV6C0LSKfsJC3SL/F3sQwhP/PpH2CBNBxGVTXTStk5vi3n2rwCq9neRXmt6ABwBxZY/gsLLF8LlnfKsBJmY+kl400V3VwjkVUtad6egjXfnoKNsYyBXwJejdU48jKq9JoFpFN2kntod5RyVTOtlJ3jSTnlnoYNsq+RNueL/B0W1H7fP4c6XacwG0svGW+qWOr2IqtGEphehNWoHgZE/mpg97QGyM+o0msWkF6zmhSpWl7ZOZ6XWfck4KPAG4A3+ee8wJi4Gsvicr5/DnWTYaWXjDfLeY1EVr2keftK4J2kzUiwjBzvxppGeRlVfp7esoDM0FtWkyJVyys7x52+PPE2bAzrB3x6FPhL4E8LjuF2rCl8N2nCzkQ3GVYm6T7jzXJeIxEREREREREREREREREREZH70blYl4tvAp8k7ZMXGsVGMXSSt95F2FCtb2FdN55YsO1rsU7DXweuKTiOvdiY3SJ/jnVozr4eGazzi9hIhLJsMq/Duufci42PfVLFZSJyjHsw8H2soy7AW1g8quBRWNCa71BW3npPwoZnPcSnX4gFtqxzsB+cPt2nX077wP2NPn0n5UHvLCx4vhYbJ3wH1scw6Rf3ZOCrWCAsCnpbfPlH/XgPYX3x1nRYJiLHgZdgIwASp2OBIvkSn4wNkH825UGvaL1NWKBI1LFOvNkgcTE2RjfxQKwj8ck+/U7gpdgwrrKgF3oDMEc6jOwULGBdBRymOOgNA6/HhqkBXIl1zD65wzIROQ78GZbXLjGABYYNPv0RLDBGlAe9KuutwZqtl+UsOwdLNvBoP4ZdWDCJMuu9h2pB7+FYcA1HUazDMqCAjZyokiz1Cdh/Ajd0uUxEjkFrKB7QP4ANxr8Tq82UqbLeqdjPMK4F/jhn+U1YyqqbsHuL92C1sXvpzWuxYVbvDeYdoT0DSidPAz6LNc9f1sUyETmGvRhLXJl4OFZ7GcDGzH4fu2f1A6zmdTt2HzDUab0GloLpLbRnGAmdimUYSSTN7Oyg+Co1vQEsFdY1Jet0quk9Bxuj+gXgQV0sE5Fj3EOwQJWkPH8z1lTNiljcbI1YfC8ru95p2IOL3y3Yf1LG47Anokni0ffR3uxO5AW97HE8BqvBvrrkvLNB74FYJpRzsMwmd2HN44uxhAQ7sVRTZctE5DiR/G7EbVgmjryuIhGLg97ttKeIz1vvr7Ga3x2Z1yk5ZfwJcNCP44PkPxzIC3rZ4zgXC3rPKjnnbNB7pG/zVuyeY163lwd1WCYiIiIiIiIiIiIiIiIiIiIiIiIiIiIiIiIiIiIiIiIiIiIiIiIiIiIisuyC1O2XHu29GAD2A2OwIw5nHmJwHHhjD+W9aSOHx/t5cURk9Vm3TOVcDztGC5bN9vskRUQSy/ED1YeAsZLlM1gtUESk75Yj6E3AjvmihRs5PA9M9ftERURgeYJeFbP9PlEREVieoDdcYZ243ycqIgLLE/RG4dKobIWNHI7RfT0ROQZ0+/T2MDDo71PYQ4oIqFXYNgae2u8TFpETWzdB7xCwEbgIC3JjwIh/nqiw/QX9PlkRkW6atxuxGl7kL7CAN44Fv0KHGKz1+0RFRKD75u0gsCOYvp6FgHfpMOwYTxYcYnAYa/7O9/skRUQS3T7IuDX4fAgLeM8F5sOA50axILnRXyIifddt0Ht88DkJZBfCjrGcdef7fXIiIllh8/ZNXW47D0wWjcbYyOGJQwxOUT5ErcxMX6+MiIiIiIiIiIjIsWlg6UX0T6MeNYCDPrm72Yr39PuYROTYtlxJRO93jXo0BOzzye3NVnxFv49JRGRFNepRw4OfiEgli5q3jXq0D9jik9PNVnx23oaNerQN2AU0fNYccEWzFe/utsxMMzXU9DL3VFiXZiseyC5vtuKBzL7C3wLZ1GzFzcw2efMW7WeF/h4issLyOidvKfi8oFGPrgX2kgY8gCFgV6MeHcypfXUss0ADuMT315NGPdqb91lETkxtQa9Rj3ZlV8jO8+mtPjkNnAecDYQPEYa6KTPjbGCTv1/n87Y26tElOetuarbigeRVUN62Rj3a3KhHm4FtPV6nKvsRkeNA9kFGGMzAamVbaQ9oSfC5rtmKzwvmTzfq0XXNVnxLD2WGms1W3MSattNey9uKNaV305uea4oisros1PT8HtZmn5wmDVKbfRmZZuuip6XZgFelzAquCMrLNpsPNurRUX9tzdk2CZIN0qZ4L4Gz035E5DgRNm8XmpzNVrwn0+dtV/Ui26xEmd24jvbgfAVpk1lETkBh0FuowSS1muyyZiueC+Ytuj/m983opswKFvaT2T+032vLDWbNVrwdr2X651503I+IHB/WAXiTray/21CjHm31L/xu7L7eVu+KcgXWXWUL9vS2iT2E2NxFmaFGox6BNUe3kQbHnkdbFHW7EZETT/IgI6xNFfVr24Y9vNjjNbqtWKDL64Iy102ZmW335ZR3XV7/P+xe28LECj5Zvb/2IyIrLGneJoErrza1J7MO/tR2O/aENTEH7Gm24k3eDO2qzAJNbEzteYiIiIiIiIiIiIiIyAlnALrLcuLrJ09fz0u6nJRlUinIYnIJaQflsJxw3VuarfiM7EFl1plrtuINwbIfkXaV2eRD2sJte8n4Mu3HOBesNwR8mXSkxzSW169ShpYKmV3ajr1sWYe/oZ42iwQ6/QTkoiwnnlIKLNiE3U26yqTiXVCSYWvXBkPMkn3NYckMOhlKhoZV6G/Y9XEG62W70uyjPcvMFiwIisgxLC/odcpyknQWDsfEdptJJREGtWt9m2RUx/ZsbabE3sx7rh6OcxPWNQdsvPCQbzMUHqdfqznyu+f0I0OLssKIFMgLes1mK242W/G0949LAl8SHJLaUTimNcykMp2ZV8iD2vag3DCDSzfDvYYa9eggnWt5PR1nB1v8Wm3Qb3SIHPs6NW9hcZaT3QS1sKVmUvHftpgOZs112Rk5CY6NzHSbHo/zIGnt8Zbknp6/h7XgowX5/qA/GVqUFUakQJWg18azpYS1vOXIpBImKhhKEhf4b2AcDV852+7Gmpb4e1HqqKUeZ9sDDw/M4b52+UMSETmGVQl6ZVlOYImZVPwhSdIsTcrvNunnediT5rIaYi/HualsHQ+eA6S14S05Of/6kaFFWWFECuT9BGTlLCdVs7OQPqXN2z4pP3mau8+PYa+ngup4I77ZiqfxAJXXVO0yi0xWklVmb6MeTQfN+n1e5vai81ui5O8A6X8GucsK/jMSkRx5Qa+bLCdVM6ksymPnNaKkRndL0txs1KM9WHNzm6efn2bpes34gmeV2Yb9J3AtcIYH0eSBTthN5ZZmK57L1PZ6zdCS/TtsKlmWLVNZYUQKdGredspyspRMKuEXd6F8D67NnHWWYqkZX8JuK5d4jfBs2rPMJPNEREREREREREREREREREREZOka9Sjy95FGPRru9/GIiPRqUT+9Rj2abNSjmUY9mgxmT3qwmwBGOxXaqEdRox7V/PNIox7N9vtERUQgv3PyPFADxoN5Y81WPOvzZ5KZYa2vUY9qSY0QmPR1AXYCI/0+URERyBnX2qhHMTDabMWzXlubwgLdjH+ex2p8ETCG1fzGgGEs0E35vAmfNwoMN1tx3O+TFRFpq+klNTev1YEFsWEskI1hNbh5LODtIK31xUDcbMURaS1xBgt4U6S1PhGRvlpIOOC1uklgqlGPRvzzuC+u0R7AZrDAN4sFvDFgzMsYxQLjsK8/HwRREZG+Cmt6E7Tfz5vAAtsEaXCLsKA245+nfJu42YqTebFvM4Hdy5vs90mKiIiISJY3c0VEVo11RQsa9Wgca67OlBXg9/GGsSYwAM1WPN/vExMRyZPXOXmqUY9msIcTUYURGDXgs/4+5q9smTONejTa75MVEcnrnDxL+vQ19ldSo1sQdEYeBq73fnhTzVY80ahHo8mIDm8iTzVb8VS/T1ZEJC/ojWGBbwqYbLbi+UY9mgDmvMY23KhHU9iP1dTwriyNerTT38eAT2C1xDEvJ+r3iYqIQEHnZCzoRc1WPOMBbxT4MGl3lRqwH6sFjmKBbcTfZ4FDzVY8ggXQGKs5ioj03dpwYmiwdgkw22zFE0ODtfmhwVoNuBuoNVvxC4YGa6/Aam3rff7dwEOBm7CfSbwGOAdYPzRYi7Ggtxv44tzh+dv7fbIiIgtjb/0e3AXArVhNrkY6qiLCH2z4+wzpfb8ZrHY3QVrbS+7tTWEjMsb6faIiItDhh7Qb9WiedLztG/X7qSJyvOv0u7ejWO0uAp7W74MVERERkS7k5dMbz8yaXO5ceEnn57Bc7wcYAyPKyiIiK6VoGNoI1rSdzFvonZLnsWbveLMVj3a531Hv/zeOZWiZ9H0q4InIisqr6c2SZj2exNJMzfviCX89FbvHN0WaSmon6VPcKf886/N3BmXuxJ4Mx5ltJrFgONPviyIiq1e2c3JE+uBijDS/HqTZkOexjsqzPn+E9t/AqAEbSYMfWLBLlo1iAS7GuraMBNNRvy+IiKxu2ae3E9g9vHEsUM37+7i/YtIxuWNY4Bsh/Z2MKSxw7fca2zBptuWY9iC6E5j34WszpEFVRGTFLAQ9b9Y+Fxhp1KPIHzIMAzP+uYYFrll/H/H3GSywTfjnEdJ7gaP+eRQLcmOkTd/I3yd9m5p+PEhEjhnB79hGK1W2iMhK+3/sgX/zOFM6OwAAAABJRU5ErkJggg=="/>
          <p:cNvSpPr>
            <a:spLocks noChangeAspect="1" noChangeArrowheads="1"/>
          </p:cNvSpPr>
          <p:nvPr/>
        </p:nvSpPr>
        <p:spPr bwMode="auto">
          <a:xfrm>
            <a:off x="126405" y="525562"/>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dirty="0"/>
          </a:p>
        </p:txBody>
      </p:sp>
      <p:sp>
        <p:nvSpPr>
          <p:cNvPr id="7" name="AutoShape 4" descr="data:image/png;filename=signature-D_Lazzerini-20201207.png;base64,iVBORw0KGgoAAAANSUhEUgAAAT0AAAClCAYAAAAu2SoHAAAABGdBTUEAALGPC/xhBQAAACBjSFJNAAB6JgAAgIQAAPoAAACA6AAAdTAAAOpgAAA6mAAAF3CculE8AAAABmJLR0QA/wD/AP+gvaeTAAAWPElEQVR42u3dfXQcV3nH8a9sh7pJWq3MSyjkrIc10EMLRRyHJlDOQYBTUkJB0DqBQolSwOattdNCbdIWxEtpXDigEAh1gCJSEtIEDgpNSqhVkAvkwCkpChgCpV7GS18CFCRDmoTExP3jeUZzdzQzO7uSsrb8+5yzZ3fe7rzI+/jemXufBREREREREREREREREREREREREREREREREREREREREREREREREREREREREREREREREZGVVwOOBq/7gDngY0A9Z/33+Hqzmfm3+vwnZuaP+/zdwOn++fM97jtxFIgrnFvRsY5m9hu+xissP7Vk+Td9H3nr3At8F3gzMJBzPdb79F3Ao4LjfZnPf0HONiLShXXB5x9iweYBwOOB3wGe4J/v8HVOBl7snx8P/AbwBZ++EngH8HvAvwblno8Fs4+UHEeVfXer7Fi/A+wN1h3EAgpAq8LyxBxwbWa/t2emw3XWA88G/gK4DfhcwbGv9/0/vcdzF5ESNfJrQ1f5/FcG8/7A533C368Klj0UOAL8D7DW5w37evt8uqimV2XfoSo1vbJjDa3z4zsKfKji8qQWd6Bk/0Xr/JHPv4Timl7yutDnq6Ynsoxq5Aee32JxsPgScA/wEOA/gJ8CDw6Wf8q3Odun/8qnkxpX1aCXt+9QlaDX6VgT7/fyPgOcVHF5EtB+BPxN5vXszDrfx5rE48DbsZriUWALxUHvK8CPsRrwg1HQE1lWNfIDz5k+/1M+PUxacwK42KdfH2zzAtprRE3sy3uyT1cNetl9Z3UKelWOFew+41HgG34sVFxedk9vvMM6M8C5BdcjCXo3AK8mDfwKeiLLZE3JsiF/P+zv2/39QViNZnMwPylnCgtyzweeCjwC+DhwZ5fHld13t6oc61bgbVhN7FxgPlNGp+UAX8ceSISv8Zx1HgBcgAWrjZQ3ixOXAzdj90jP6fE6iEiOGvm1rct9/muwWsuPKa7dPCfY7gM+71v+PhIsq1rTC/edp6ymV+VYn4Q9Ib0LOCunjE7Le72n9y6fdzMWfMtqegCPwZrlybGrpieyROHT29OxWtEa4NFYTa0JTAIvBH4B6wLyh8E2o1gT8lXAJ33elcBLvYxDwP4Kx1G27yIP9G1C+4ANFY714ViA+Tow5q/EV7EHKGXLr/TPD8s5BigO1hcDv40F1ZcDN3a4Lrdhtc3xCtdQRCqqsbiv3P8C15D2lfuyL3tCZtu1wH/6No/0eQNYwDoKvCWzfpV+etl95ymqxb2j4rEeKinjBuzBR9nysnt6R7GAWVQbHPFj+CHwa5TX9MCaxgdQTU9ERERERERERERERERERERERERERGTB54GLgukBLHPJ+g7bnYF1Fu7HMa70dgBPodpY3E5lzPrns0gTmZapel2r/p1EJLCBNL1UYh3p6IUy64FGn45xJbdLLHfQW48leuik6nWt+ncSOW7UgH/Avni3AZdh/7uDJbE84K+bSbOVgGUsOYClid+HjUM9C/g3bCjYd7EvSlEZH8S+TF/CAsdbga/5et8mzUsX1ki6KT/rdVgShFuxhAZxsKyojDOw3HYfw2o73yDNFVi2Xd5xFp1fWdAr2gZgF1ajmwWuprim9xr/u34N+BfgsTnXtew8s38nkePeK0jTmT8A+DBWAzgL+7IN+rIzgf/G/uf/dezLfJov2wVc6tv8DEsacFKHMsIaxBnAPwM/5+uNAV/0z9mgV7X80DOwL3Ky3mWkQa+sjDOw37VIxhW/MDiusu2yx1l2fkVBr2ybZ2AB/Bex/6DeT37QOxs4iKXYAkuXdSg4pjDoFZ2nanqyqqzDsqCMY7W1z2BpzJvYl+w0FmdJqWNZf28Avufz9vj7WdjvS/y7Tz+rpIzwtya+jCXKfBHWNHsKcErBMVctvxlMPwurxST5+S7Hsp10KgMsSCTB4dukQa7TduFxdnN+Va7JM4HrsRRaYEHviTllPBO4DkvigH++DPjVnHWLzlNkVVmDNX0eAUxgzZfPYQFhLRbYhoPXk7Ev81rsf//EyaS1hLuD+WVlhJ6OPQzYgP14z3tJm9hZvZS/lvaEqfd1UcaRTFkDFbcLj7Ob86u6TXg+9xaUMVAw776c+UcqbCty3FuD/VDN5Vhut9dh6cx/Gav5jQKbfN3zsXtCa7Ea4blYTju8jLfnlF9WRvLFW4/VHPdjqaE+7dNr6ays/NCN2C+sJbWXJP16N2X0um96PL+ybW4EnkeaYfolBWX8E9akTZq3z8cC5DcqXNtE+HcSOe6twxJ1bsGaYkewxJl7gZ9gSS//Efui/BT7kh/Bah57sJrIfVieugtZnANvpqQMsJpSjH0x34r9dORPfP3zSe9nFelUfmIfdq/yK8D/YffQ7umyjF73DfYw4Oouz69sm/1YzfxmP49bCsr4NPBu/zv9FEt5f26FcwvdF/ydzsTuJYrIMe5MLGNy4iLsHt9qtAUL7iJyAqthQe4A1nXjRixl/GrzMuzHxnf2+0BERERERERERERERFbCSdhQqpuWudxwQHyo1+wkS8m8UnSO3ZaZ/BTjl3KWfciXPbTnK9bbtQiHtC1HIgORVWdNZvp52AiNzcBjVnjfG7Afyn5XD9seAH6zx/0WnWMvZf4Mewr8qGDeKVjAub8s5VqInHCyQe9VwMeBv6e920NeRhWongXkVZn9XIiNXtjN4qwms9gY0f1e9oXAp7CxqB/09R6LjTYIy6uSaaXsHMMyL8DG7p6KBbHbKB71cDXtqaWej42LDRVdp2w2ltPoPuNN9loU6eYaiZwQfgUbL7oBG7x+JzbMrCijylKygJRlNTlCOo73w9joj7X++p4fZzbzSpVMK2XnCIubt1cB7wP+Frgip6zT/VgfiwWyxDTwONLmbdl1ymZj6SXjTZXmbTfXSGRVC//RvxLrtPsjf30Hq+FBfkYV6C0LSKfsJC3SL/F3sQwhP/PpH2CBNBxGVTXTStk5vi3n2rwCq9neRXmt6ABwBxZY/gsLLF8LlnfKsBJmY+kl400V3VwjkVUtad6egjXfnoKNsYyBXwJejdU48jKq9JoFpFN2kntod5RyVTOtlJ3jSTnlnoYNsq+RNueL/B0W1H7fP4c6XacwG0svGW+qWOr2IqtGEphehNWoHgZE/mpg97QGyM+o0msWkF6zmhSpWl7ZOZ6XWfck4KPAG4A3+ee8wJi4Gsvicr5/DnWTYaWXjDfLeY1EVr2keftK4J2kzUiwjBzvxppGeRlVfp7esoDM0FtWkyJVyys7x52+PPE2bAzrB3x6FPhL4E8LjuF2rCl8N2nCzkQ3GVYm6T7jzXJeIxEREREREREREREREREREZH70blYl4tvAp8k7ZMXGsVGMXSSt95F2FCtb2FdN55YsO1rsU7DXweuKTiOvdiY3SJ/jnVozr4eGazzi9hIhLJsMq/Duufci42PfVLFZSJyjHsw8H2soy7AW1g8quBRWNCa71BW3npPwoZnPcSnX4gFtqxzsB+cPt2nX077wP2NPn0n5UHvLCx4vhYbJ3wH1scw6Rf3ZOCrWCAsCnpbfPlH/XgPYX3x1nRYJiLHgZdgIwASp2OBIvkSn4wNkH825UGvaL1NWKBI1LFOvNkgcTE2RjfxQKwj8ck+/U7gpdgwrrKgF3oDMEc6jOwULGBdBRymOOgNA6/HhqkBXIl1zD65wzIROQ78GZbXLjGABYYNPv0RLDBGlAe9KuutwZqtl+UsOwdLNvBoP4ZdWDCJMuu9h2pB7+FYcA1HUazDMqCAjZyokiz1Cdh/Ajd0uUxEjkFrKB7QP4ANxr8Tq82UqbLeqdjPMK4F/jhn+U1YyqqbsHuL92C1sXvpzWuxYVbvDeYdoT0DSidPAz6LNc9f1sUyETmGvRhLXJl4OFZ7GcDGzH4fu2f1A6zmdTt2HzDUab0GloLpLbRnGAmdimUYSSTN7Oyg+Co1vQEsFdY1Jet0quk9Bxuj+gXgQV0sE5Fj3EOwQJWkPH8z1lTNiljcbI1YfC8ru95p2IOL3y3Yf1LG47Anokni0ffR3uxO5AW97HE8BqvBvrrkvLNB74FYJpRzsMwmd2HN44uxhAQ7sVRTZctE5DiR/G7EbVgmjryuIhGLg97ttKeIz1vvr7Ga3x2Z1yk5ZfwJcNCP44PkPxzIC3rZ4zgXC3rPKjnnbNB7pG/zVuyeY163lwd1WCYiIiIiIiIiIiIiIiIiIiIiIiIiIiIiIiIiIiIiIiIiIiIiIiIiIiIisuyC1O2XHu29GAD2A2OwIw5nHmJwHHhjD+W9aSOHx/t5cURk9Vm3TOVcDztGC5bN9vskRUQSy/ED1YeAsZLlM1gtUESk75Yj6E3AjvmihRs5PA9M9ftERURgeYJeFbP9PlEREVieoDdcYZ243ycqIgLLE/RG4dKobIWNHI7RfT0ROQZ0+/T2MDDo71PYQ4oIqFXYNgae2u8TFpETWzdB7xCwEbgIC3JjwIh/nqiw/QX9PlkRkW6atxuxGl7kL7CAN44Fv0KHGKz1+0RFRKD75u0gsCOYvp6FgHfpMOwYTxYcYnAYa/7O9/skRUQS3T7IuDX4fAgLeM8F5sOA50axILnRXyIifddt0Ht88DkJZBfCjrGcdef7fXIiIllh8/ZNXW47D0wWjcbYyOGJQwxOUT5ErcxMX6+MiIiIiIiIiIjIsWlg6UX0T6MeNYCDPrm72Yr39PuYROTYtlxJRO93jXo0BOzzye3NVnxFv49JRGRFNepRw4OfiEgli5q3jXq0D9jik9PNVnx23oaNerQN2AU0fNYccEWzFe/utsxMMzXU9DL3VFiXZiseyC5vtuKBzL7C3wLZ1GzFzcw2efMW7WeF/h4issLyOidvKfi8oFGPrgX2kgY8gCFgV6MeHcypfXUss0ADuMT315NGPdqb91lETkxtQa9Rj3ZlV8jO8+mtPjkNnAecDYQPEYa6KTPjbGCTv1/n87Y26tElOetuarbigeRVUN62Rj3a3KhHm4FtPV6nKvsRkeNA9kFGGMzAamVbaQ9oSfC5rtmKzwvmTzfq0XXNVnxLD2WGms1W3MSattNey9uKNaV305uea4oisros1PT8HtZmn5wmDVKbfRmZZuuip6XZgFelzAquCMrLNpsPNurRUX9tzdk2CZIN0qZ4L4Gz035E5DgRNm8XmpzNVrwn0+dtV/Ui26xEmd24jvbgfAVpk1lETkBh0FuowSS1muyyZiueC+Ytuj/m983opswKFvaT2T+032vLDWbNVrwdr2X651503I+IHB/WAXiTray/21CjHm31L/xu7L7eVu+KcgXWXWUL9vS2iT2E2NxFmaFGox6BNUe3kQbHnkdbFHW7EZETT/IgI6xNFfVr24Y9vNjjNbqtWKDL64Iy102ZmW335ZR3XV7/P+xe28LECj5Zvb/2IyIrLGneJoErrza1J7MO/tR2O/aENTEH7Gm24k3eDO2qzAJNbEzteYiIiIiIiIiIiIiIyAlnALrLcuLrJ09fz0u6nJRlUinIYnIJaQflsJxw3VuarfiM7EFl1plrtuINwbIfkXaV2eRD2sJte8n4Mu3HOBesNwR8mXSkxzSW169ShpYKmV3ajr1sWYe/oZ42iwQ6/QTkoiwnnlIKLNiE3U26yqTiXVCSYWvXBkPMkn3NYckMOhlKhoZV6G/Y9XEG62W70uyjPcvMFiwIisgxLC/odcpyknQWDsfEdptJJREGtWt9m2RUx/ZsbabE3sx7rh6OcxPWNQdsvPCQbzMUHqdfqznyu+f0I0OLssKIFMgLes1mK242W/G0949LAl8SHJLaUTimNcykMp2ZV8iD2vag3DCDSzfDvYYa9eggnWt5PR1nB1v8Wm3Qb3SIHPs6NW9hcZaT3QS1sKVmUvHftpgOZs112Rk5CY6NzHSbHo/zIGnt8Zbknp6/h7XgowX5/qA/GVqUFUakQJWg18azpYS1vOXIpBImKhhKEhf4b2AcDV852+7Gmpb4e1HqqKUeZ9sDDw/M4b52+UMSETmGVQl6ZVlOYImZVPwhSdIsTcrvNunnediT5rIaYi/HualsHQ+eA6S14S05Of/6kaFFWWFECuT9BGTlLCdVs7OQPqXN2z4pP3mau8+PYa+ngup4I77ZiqfxAJXXVO0yi0xWklVmb6MeTQfN+n1e5vai81ui5O8A6X8GucsK/jMSkRx5Qa+bLCdVM6ksymPnNaKkRndL0txs1KM9WHNzm6efn2bpes34gmeV2Yb9J3AtcIYH0eSBTthN5ZZmK57L1PZ6zdCS/TtsKlmWLVNZYUQKdGredspyspRMKuEXd6F8D67NnHWWYqkZX8JuK5d4jfBs2rPMJPNEREREREREREREREREREREZOka9Sjy95FGPRru9/GIiPRqUT+9Rj2abNSjmUY9mgxmT3qwmwBGOxXaqEdRox7V/PNIox7N9vtERUQgv3PyPFADxoN5Y81WPOvzZ5KZYa2vUY9qSY0QmPR1AXYCI/0+URERyBnX2qhHMTDabMWzXlubwgLdjH+ex2p8ETCG1fzGgGEs0E35vAmfNwoMN1tx3O+TFRFpq+klNTev1YEFsWEskI1hNbh5LODtIK31xUDcbMURaS1xBgt4U6S1PhGRvlpIOOC1uklgqlGPRvzzuC+u0R7AZrDAN4sFvDFgzMsYxQLjsK8/HwRREZG+Cmt6E7Tfz5vAAtsEaXCLsKA245+nfJu42YqTebFvM4Hdy5vs90mKiIiISJY3c0VEVo11RQsa9Wgca67OlBXg9/GGsSYwAM1WPN/vExMRyZPXOXmqUY9msIcTUYURGDXgs/4+5q9smTONejTa75MVEcnrnDxL+vQ19ldSo1sQdEYeBq73fnhTzVY80ahHo8mIDm8iTzVb8VS/T1ZEJC/ojWGBbwqYbLbi+UY9mgDmvMY23KhHU9iP1dTwriyNerTT38eAT2C1xDEvJ+r3iYqIQEHnZCzoRc1WPOMBbxT4MGl3lRqwH6sFjmKBbcTfZ4FDzVY8ggXQGKs5ioj03dpwYmiwdgkw22zFE0ODtfmhwVoNuBuoNVvxC4YGa6/Aam3rff7dwEOBm7CfSbwGOAdYPzRYi7Ggtxv44tzh+dv7fbIiIgtjb/0e3AXArVhNrkY6qiLCH2z4+wzpfb8ZrHY3QVrbS+7tTWEjMsb6faIiItDhh7Qb9WiedLztG/X7qSJyvOv0u7ejWO0uAp7W74MVERERkS7k5dMbz8yaXO5ceEnn57Bc7wcYAyPKyiIiK6VoGNoI1rSdzFvonZLnsWbveLMVj3a531Hv/zeOZWiZ9H0q4InIisqr6c2SZj2exNJMzfviCX89FbvHN0WaSmon6VPcKf886/N3BmXuxJ4Mx5ltJrFgONPviyIiq1e2c3JE+uBijDS/HqTZkOexjsqzPn+E9t/AqAEbSYMfWLBLlo1iAS7GuraMBNNRvy+IiKxu2ae3E9g9vHEsUM37+7i/YtIxuWNY4Bsh/Z2MKSxw7fca2zBptuWY9iC6E5j34WszpEFVRGTFLAQ9b9Y+Fxhp1KPIHzIMAzP+uYYFrll/H/H3GSywTfjnEdJ7gaP+eRQLcmOkTd/I3yd9m5p+PEhEjhnB79hGK1W2iMhK+3/sgX/zOFM6OwAAAABJRU5ErkJggg=="/>
          <p:cNvSpPr>
            <a:spLocks noChangeAspect="1" noChangeArrowheads="1"/>
          </p:cNvSpPr>
          <p:nvPr/>
        </p:nvSpPr>
        <p:spPr bwMode="auto">
          <a:xfrm>
            <a:off x="250230" y="649387"/>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dirty="0"/>
          </a:p>
        </p:txBody>
      </p:sp>
      <p:sp>
        <p:nvSpPr>
          <p:cNvPr id="8" name="AutoShape 6" descr="data:image/png;filename=signature-D_Lazzerini-20201207.png;base64,iVBORw0KGgoAAAANSUhEUgAAAT0AAAClCAYAAAAu2SoHAAAABGdBTUEAALGPC/xhBQAAACBjSFJNAAB6JgAAgIQAAPoAAACA6AAAdTAAAOpgAAA6mAAAF3CculE8AAAABmJLR0QA/wD/AP+gvaeTAAAWPElEQVR42u3dfXQcV3nH8a9sh7pJWq3MSyjkrIc10EMLRRyHJlDOQYBTUkJB0DqBQolSwOattdNCbdIWxEtpXDigEAh1gCJSEtIEDgpNSqhVkAvkwCkpChgCpV7GS18CFCRDmoTExP3jeUZzdzQzO7uSsrb8+5yzZ3fe7rzI+/jemXufBREREREREREREREREREREREREREREREREREREREREREREREREREREREREREREREREZGVVwOOBq/7gDngY0A9Z/33+Hqzmfm3+vwnZuaP+/zdwOn++fM97jtxFIgrnFvRsY5m9hu+xissP7Vk+Td9H3nr3At8F3gzMJBzPdb79F3Ao4LjfZnPf0HONiLShXXB5x9iweYBwOOB3wGe4J/v8HVOBl7snx8P/AbwBZ++EngH8HvAvwblno8Fs4+UHEeVfXer7Fi/A+wN1h3EAgpAq8LyxBxwbWa/t2emw3XWA88G/gK4DfhcwbGv9/0/vcdzF5ESNfJrQ1f5/FcG8/7A533C368Klj0UOAL8D7DW5w37evt8uqimV2XfoSo1vbJjDa3z4zsKfKji8qQWd6Bk/0Xr/JHPv4Timl7yutDnq6Ynsoxq5Aee32JxsPgScA/wEOA/gJ8CDw6Wf8q3Odun/8qnkxpX1aCXt+9QlaDX6VgT7/fyPgOcVHF5EtB+BPxN5vXszDrfx5rE48DbsZriUWALxUHvK8CPsRrwg1HQE1lWNfIDz5k+/1M+PUxacwK42KdfH2zzAtprRE3sy3uyT1cNetl9Z3UKelWOFew+41HgG34sVFxedk9vvMM6M8C5BdcjCXo3AK8mDfwKeiLLZE3JsiF/P+zv2/39QViNZnMwPylnCgtyzweeCjwC+DhwZ5fHld13t6oc61bgbVhN7FxgPlNGp+UAX8ceSISv8Zx1HgBcgAWrjZQ3ixOXAzdj90jP6fE6iEiOGvm1rct9/muwWsuPKa7dPCfY7gM+71v+PhIsq1rTC/edp6ymV+VYn4Q9Ib0LOCunjE7Le72n9y6fdzMWfMtqegCPwZrlybGrpieyROHT29OxWtEa4NFYTa0JTAIvBH4B6wLyh8E2o1gT8lXAJ33elcBLvYxDwP4Kx1G27yIP9G1C+4ANFY714ViA+Tow5q/EV7EHKGXLr/TPD8s5BigO1hcDv40F1ZcDN3a4Lrdhtc3xCtdQRCqqsbiv3P8C15D2lfuyL3tCZtu1wH/6No/0eQNYwDoKvCWzfpV+etl95ymqxb2j4rEeKinjBuzBR9nysnt6R7GAWVQbHPFj+CHwa5TX9MCaxgdQTU9ERERERERERERERERERERERERERGTB54GLgukBLHPJ+g7bnYF1Fu7HMa70dgBPodpY3E5lzPrns0gTmZapel2r/p1EJLCBNL1UYh3p6IUy64FGn45xJbdLLHfQW48leuik6nWt+ncSOW7UgH/Avni3AZdh/7uDJbE84K+bSbOVgGUsOYClid+HjUM9C/g3bCjYd7EvSlEZH8S+TF/CAsdbga/5et8mzUsX1ki6KT/rdVgShFuxhAZxsKyojDOw3HYfw2o73yDNFVi2Xd5xFp1fWdAr2gZgF1ajmwWuprim9xr/u34N+BfgsTnXtew8s38nkePeK0jTmT8A+DBWAzgL+7IN+rIzgf/G/uf/dezLfJov2wVc6tv8DEsacFKHMsIaxBnAPwM/5+uNAV/0z9mgV7X80DOwL3Ky3mWkQa+sjDOw37VIxhW/MDiusu2yx1l2fkVBr2ybZ2AB/Bex/6DeT37QOxs4iKXYAkuXdSg4pjDoFZ2nanqyqqzDsqCMY7W1z2BpzJvYl+w0FmdJqWNZf28Avufz9vj7WdjvS/y7Tz+rpIzwtya+jCXKfBHWNHsKcErBMVctvxlMPwurxST5+S7Hsp10KgMsSCTB4dukQa7TduFxdnN+Va7JM4HrsRRaYEHviTllPBO4DkvigH++DPjVnHWLzlNkVVmDNX0eAUxgzZfPYQFhLRbYhoPXk7Ev81rsf//EyaS1hLuD+WVlhJ6OPQzYgP14z3tJm9hZvZS/lvaEqfd1UcaRTFkDFbcLj7Ob86u6TXg+9xaUMVAw776c+UcqbCty3FuD/VDN5Vhut9dh6cx/Gav5jQKbfN3zsXtCa7Ea4blYTju8jLfnlF9WRvLFW4/VHPdjqaE+7dNr6ays/NCN2C+sJbWXJP16N2X0um96PL+ybW4EnkeaYfolBWX8E9akTZq3z8cC5DcqXNtE+HcSOe6twxJ1bsGaYkewxJl7gZ9gSS//Efui/BT7kh/Bah57sJrIfVieugtZnANvpqQMsJpSjH0x34r9dORPfP3zSe9nFelUfmIfdq/yK8D/YffQ7umyjF73DfYw4Oouz69sm/1YzfxmP49bCsr4NPBu/zv9FEt5f26FcwvdF/ydzsTuJYrIMe5MLGNy4iLsHt9qtAUL7iJyAqthQe4A1nXjRixl/GrzMuzHxnf2+0BERERERERERERERFbCSdhQqpuWudxwQHyo1+wkS8m8UnSO3ZaZ/BTjl3KWfciXPbTnK9bbtQiHtC1HIgORVWdNZvp52AiNzcBjVnjfG7Afyn5XD9seAH6zx/0WnWMvZf4Mewr8qGDeKVjAub8s5VqInHCyQe9VwMeBv6e920NeRhWongXkVZn9XIiNXtjN4qwms9gY0f1e9oXAp7CxqB/09R6LjTYIy6uSaaXsHMMyL8DG7p6KBbHbKB71cDXtqaWej42LDRVdp2w2ltPoPuNN9loU6eYaiZwQfgUbL7oBG7x+JzbMrCijylKygJRlNTlCOo73w9joj7X++p4fZzbzSpVMK2XnCIubt1cB7wP+Frgip6zT/VgfiwWyxDTwONLmbdl1ymZj6SXjTZXmbTfXSGRVC//RvxLrtPsjf30Hq+FBfkYV6C0LSKfsJC3SL/F3sQwhP/PpH2CBNBxGVTXTStk5vi3n2rwCq9neRXmt6ABwBxZY/gsLLF8LlnfKsBJmY+kl400V3VwjkVUtad6egjXfnoKNsYyBXwJejdU48jKq9JoFpFN2kntod5RyVTOtlJ3jSTnlnoYNsq+RNueL/B0W1H7fP4c6XacwG0svGW+qWOr2IqtGEphehNWoHgZE/mpg97QGyM+o0msWkF6zmhSpWl7ZOZ6XWfck4KPAG4A3+ee8wJi4Gsvicr5/DnWTYaWXjDfLeY1EVr2keftK4J2kzUiwjBzvxppGeRlVfp7esoDM0FtWkyJVyys7x52+PPE2bAzrB3x6FPhL4E8LjuF2rCl8N2nCzkQ3GVYm6T7jzXJeIxEREREREREREREREREREZH70blYl4tvAp8k7ZMXGsVGMXSSt95F2FCtb2FdN55YsO1rsU7DXweuKTiOvdiY3SJ/jnVozr4eGazzi9hIhLJsMq/Duufci42PfVLFZSJyjHsw8H2soy7AW1g8quBRWNCa71BW3npPwoZnPcSnX4gFtqxzsB+cPt2nX077wP2NPn0n5UHvLCx4vhYbJ3wH1scw6Rf3ZOCrWCAsCnpbfPlH/XgPYX3x1nRYJiLHgZdgIwASp2OBIvkSn4wNkH825UGvaL1NWKBI1LFOvNkgcTE2RjfxQKwj8ck+/U7gpdgwrrKgF3oDMEc6jOwULGBdBRymOOgNA6/HhqkBXIl1zD65wzIROQ78GZbXLjGABYYNPv0RLDBGlAe9KuutwZqtl+UsOwdLNvBoP4ZdWDCJMuu9h2pB7+FYcA1HUazDMqCAjZyokiz1Cdh/Ajd0uUxEjkFrKB7QP4ANxr8Tq82UqbLeqdjPMK4F/jhn+U1YyqqbsHuL92C1sXvpzWuxYVbvDeYdoT0DSidPAz6LNc9f1sUyETmGvRhLXJl4OFZ7GcDGzH4fu2f1A6zmdTt2HzDUab0GloLpLbRnGAmdimUYSSTN7Oyg+Co1vQEsFdY1Jet0quk9Bxuj+gXgQV0sE5Fj3EOwQJWkPH8z1lTNiljcbI1YfC8ru95p2IOL3y3Yf1LG47Anokni0ffR3uxO5AW97HE8BqvBvrrkvLNB74FYJpRzsMwmd2HN44uxhAQ7sVRTZctE5DiR/G7EbVgmjryuIhGLg97ttKeIz1vvr7Ga3x2Z1yk5ZfwJcNCP44PkPxzIC3rZ4zgXC3rPKjnnbNB7pG/zVuyeY163lwd1WCYiIiIiIiIiIiIiIiIiIiIiIiIiIiIiIiIiIiIiIiIiIiIiIiIiIiIisuyC1O2XHu29GAD2A2OwIw5nHmJwHHhjD+W9aSOHx/t5cURk9Vm3TOVcDztGC5bN9vskRUQSy/ED1YeAsZLlM1gtUESk75Yj6E3AjvmihRs5PA9M9ftERURgeYJeFbP9PlEREVieoDdcYZ243ycqIgLLE/RG4dKobIWNHI7RfT0ROQZ0+/T2MDDo71PYQ4oIqFXYNgae2u8TFpETWzdB7xCwEbgIC3JjwIh/nqiw/QX9PlkRkW6atxuxGl7kL7CAN44Fv0KHGKz1+0RFRKD75u0gsCOYvp6FgHfpMOwYTxYcYnAYa/7O9/skRUQS3T7IuDX4fAgLeM8F5sOA50axILnRXyIifddt0Ht88DkJZBfCjrGcdef7fXIiIllh8/ZNXW47D0wWjcbYyOGJQwxOUT5ErcxMX6+MiIiIiIiIiIjIsWlg6UX0T6MeNYCDPrm72Yr39PuYROTYtlxJRO93jXo0BOzzye3NVnxFv49JRGRFNepRw4OfiEgli5q3jXq0D9jik9PNVnx23oaNerQN2AU0fNYccEWzFe/utsxMMzXU9DL3VFiXZiseyC5vtuKBzL7C3wLZ1GzFzcw2efMW7WeF/h4issLyOidvKfi8oFGPrgX2kgY8gCFgV6MeHcypfXUss0ADuMT315NGPdqb91lETkxtQa9Rj3ZlV8jO8+mtPjkNnAecDYQPEYa6KTPjbGCTv1/n87Y26tElOetuarbigeRVUN62Rj3a3KhHm4FtPV6nKvsRkeNA9kFGGMzAamVbaQ9oSfC5rtmKzwvmTzfq0XXNVnxLD2WGms1W3MSattNey9uKNaV305uea4oisros1PT8HtZmn5wmDVKbfRmZZuuip6XZgFelzAquCMrLNpsPNurRUX9tzdk2CZIN0qZ4L4Gz035E5DgRNm8XmpzNVrwn0+dtV/Ui26xEmd24jvbgfAVpk1lETkBh0FuowSS1muyyZiueC+Ytuj/m983opswKFvaT2T+032vLDWbNVrwdr2X651503I+IHB/WAXiTray/21CjHm31L/xu7L7eVu+KcgXWXWUL9vS2iT2E2NxFmaFGox6BNUe3kQbHnkdbFHW7EZETT/IgI6xNFfVr24Y9vNjjNbqtWKDL64Iy102ZmW335ZR3XV7/P+xe28LECj5Zvb/2IyIrLGneJoErrza1J7MO/tR2O/aENTEH7Gm24k3eDO2qzAJNbEzteYiIiIiIiIiIiIiIyAlnALrLcuLrJ09fz0u6nJRlUinIYnIJaQflsJxw3VuarfiM7EFl1plrtuINwbIfkXaV2eRD2sJte8n4Mu3HOBesNwR8mXSkxzSW169ShpYKmV3ajr1sWYe/oZ42iwQ6/QTkoiwnnlIKLNiE3U26yqTiXVCSYWvXBkPMkn3NYckMOhlKhoZV6G/Y9XEG62W70uyjPcvMFiwIisgxLC/odcpyknQWDsfEdptJJREGtWt9m2RUx/ZsbabE3sx7rh6OcxPWNQdsvPCQbzMUHqdfqznyu+f0I0OLssKIFMgLes1mK242W/G0949LAl8SHJLaUTimNcykMp2ZV8iD2vag3DCDSzfDvYYa9eggnWt5PR1nB1v8Wm3Qb3SIHPs6NW9hcZaT3QS1sKVmUvHftpgOZs112Rk5CY6NzHSbHo/zIGnt8Zbknp6/h7XgowX5/qA/GVqUFUakQJWg18azpYS1vOXIpBImKhhKEhf4b2AcDV852+7Gmpb4e1HqqKUeZ9sDDw/M4b52+UMSETmGVQl6ZVlOYImZVPwhSdIsTcrvNunnediT5rIaYi/HualsHQ+eA6S14S05Of/6kaFFWWFECuT9BGTlLCdVs7OQPqXN2z4pP3mau8+PYa+ngup4I77ZiqfxAJXXVO0yi0xWklVmb6MeTQfN+n1e5vai81ui5O8A6X8GucsK/jMSkRx5Qa+bLCdVM6ksymPnNaKkRndL0txs1KM9WHNzm6efn2bpes34gmeV2Yb9J3AtcIYH0eSBTthN5ZZmK57L1PZ6zdCS/TtsKlmWLVNZYUQKdGredspyspRMKuEXd6F8D67NnHWWYqkZX8JuK5d4jfBs2rPMJPNEREREREREREREREREREREZOka9Sjy95FGPRru9/GIiPRqUT+9Rj2abNSjmUY9mgxmT3qwmwBGOxXaqEdRox7V/PNIox7N9vtERUQgv3PyPFADxoN5Y81WPOvzZ5KZYa2vUY9qSY0QmPR1AXYCI/0+URERyBnX2qhHMTDabMWzXlubwgLdjH+ex2p8ETCG1fzGgGEs0E35vAmfNwoMN1tx3O+TFRFpq+klNTev1YEFsWEskI1hNbh5LODtIK31xUDcbMURaS1xBgt4U6S1PhGRvlpIOOC1uklgqlGPRvzzuC+u0R7AZrDAN4sFvDFgzMsYxQLjsK8/HwRREZG+Cmt6E7Tfz5vAAtsEaXCLsKA245+nfJu42YqTebFvM4Hdy5vs90mKiIiISJY3c0VEVo11RQsa9Wgca67OlBXg9/GGsSYwAM1WPN/vExMRyZPXOXmqUY9msIcTUYURGDXgs/4+5q9smTONejTa75MVEcnrnDxL+vQ19ldSo1sQdEYeBq73fnhTzVY80ahHo8mIDm8iTzVb8VS/T1ZEJC/ojWGBbwqYbLbi+UY9mgDmvMY23KhHU9iP1dTwriyNerTT38eAT2C1xDEvJ+r3iYqIQEHnZCzoRc1WPOMBbxT4MGl3lRqwH6sFjmKBbcTfZ4FDzVY8ggXQGKs5ioj03dpwYmiwdgkw22zFE0ODtfmhwVoNuBuoNVvxC4YGa6/Aam3rff7dwEOBm7CfSbwGOAdYPzRYi7Ggtxv44tzh+dv7fbIiIgtjb/0e3AXArVhNrkY6qiLCH2z4+wzpfb8ZrHY3QVrbS+7tTWEjMsb6faIiItDhh7Qb9WiedLztG/X7qSJyvOv0u7ejWO0uAp7W74MVERERkS7k5dMbz8yaXO5ceEnn57Bc7wcYAyPKyiIiK6VoGNoI1rSdzFvonZLnsWbveLMVj3a531Hv/zeOZWiZ9H0q4InIisqr6c2SZj2exNJMzfviCX89FbvHN0WaSmon6VPcKf886/N3BmXuxJ4Mx5ltJrFgONPviyIiq1e2c3JE+uBijDS/HqTZkOexjsqzPn+E9t/AqAEbSYMfWLBLlo1iAS7GuraMBNNRvy+IiKxu2ae3E9g9vHEsUM37+7i/YtIxuWNY4Bsh/Z2MKSxw7fca2zBptuWY9iC6E5j34WszpEFVRGTFLAQ9b9Y+Fxhp1KPIHzIMAzP+uYYFrll/H/H3GSywTfjnEdJ7gaP+eRQLcmOkTd/I3yd9m5p+PEhEjhnB79hGK1W2iMhK+3/sgX/zOFM6OwAAAABJRU5ErkJggg=="/>
          <p:cNvSpPr>
            <a:spLocks noChangeAspect="1" noChangeArrowheads="1"/>
          </p:cNvSpPr>
          <p:nvPr/>
        </p:nvSpPr>
        <p:spPr bwMode="auto">
          <a:xfrm>
            <a:off x="374055" y="773212"/>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dirty="0"/>
          </a:p>
        </p:txBody>
      </p:sp>
      <p:sp>
        <p:nvSpPr>
          <p:cNvPr id="11" name="Espace réservé de la date 2">
            <a:extLst>
              <a:ext uri="{FF2B5EF4-FFF2-40B4-BE49-F238E27FC236}">
                <a16:creationId xmlns:a16="http://schemas.microsoft.com/office/drawing/2014/main" id="{9A474E29-C931-4762-AB8C-484036219FB8}"/>
              </a:ext>
            </a:extLst>
          </p:cNvPr>
          <p:cNvSpPr>
            <a:spLocks noGrp="1"/>
          </p:cNvSpPr>
          <p:nvPr>
            <p:ph type="dt" sz="half" idx="10"/>
          </p:nvPr>
        </p:nvSpPr>
        <p:spPr>
          <a:xfrm>
            <a:off x="8248500" y="6378000"/>
            <a:ext cx="1267500" cy="480000"/>
          </a:xfrm>
        </p:spPr>
        <p:txBody>
          <a:bodyPr/>
          <a:lstStyle/>
          <a:p>
            <a:pPr algn="r"/>
            <a:r>
              <a:rPr lang="fr-FR" cap="all"/>
              <a:t>22/11/2022</a:t>
            </a:r>
            <a:endParaRPr lang="fr-FR" cap="all" dirty="0"/>
          </a:p>
        </p:txBody>
      </p:sp>
      <p:sp>
        <p:nvSpPr>
          <p:cNvPr id="9" name="ZoneTexte 8"/>
          <p:cNvSpPr txBox="1"/>
          <p:nvPr/>
        </p:nvSpPr>
        <p:spPr>
          <a:xfrm>
            <a:off x="253888" y="1684969"/>
            <a:ext cx="9019592"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BOURSES ET FRAIS DE PENSION OU DE DEMI PENSION </a:t>
            </a:r>
          </a:p>
        </p:txBody>
      </p:sp>
      <p:sp>
        <p:nvSpPr>
          <p:cNvPr id="13" name="Espace réservé du contenu 12"/>
          <p:cNvSpPr>
            <a:spLocks noGrp="1"/>
          </p:cNvSpPr>
          <p:nvPr>
            <p:ph idx="1"/>
          </p:nvPr>
        </p:nvSpPr>
        <p:spPr>
          <a:xfrm>
            <a:off x="305108" y="2796804"/>
            <a:ext cx="9126000" cy="3287984"/>
          </a:xfrm>
        </p:spPr>
        <p:txBody>
          <a:bodyPr/>
          <a:lstStyle/>
          <a:p>
            <a:r>
              <a:rPr lang="fr-FR" sz="1400" dirty="0"/>
              <a:t>Cette réglementation est rappelée dans la circulaire annuelle sur le versement des bourses : </a:t>
            </a:r>
            <a:br>
              <a:rPr lang="fr-FR" sz="1400" dirty="0"/>
            </a:br>
            <a:endParaRPr lang="fr-FR" sz="1400" dirty="0"/>
          </a:p>
          <a:p>
            <a:r>
              <a:rPr lang="fr-FR" sz="1400" dirty="0"/>
              <a:t>La circulaire DGESCO B1-3 du 21/09/2022 bourses nationales d’études du 2</a:t>
            </a:r>
            <a:r>
              <a:rPr lang="fr-FR" sz="1400" baseline="30000" dirty="0"/>
              <a:t>nd</a:t>
            </a:r>
            <a:r>
              <a:rPr lang="fr-FR" sz="1400" dirty="0"/>
              <a:t> degré de collège et de lycées stipule partie VII paiement des bourses / modalités du paiement aux familles « </a:t>
            </a:r>
            <a:r>
              <a:rPr lang="fr-FR" sz="1400" dirty="0">
                <a:solidFill>
                  <a:srgbClr val="FF0000"/>
                </a:solidFill>
              </a:rPr>
              <a:t>les établissements procèdent au paiement après déduction des frais de pension ou demi-pension afin d’éviter aux familles des élèves boursiers de faire l’avance des frais ».</a:t>
            </a:r>
          </a:p>
          <a:p>
            <a:r>
              <a:rPr lang="fr-FR" dirty="0"/>
              <a:t> </a:t>
            </a:r>
          </a:p>
          <a:p>
            <a:endParaRPr lang="fr-FR" dirty="0"/>
          </a:p>
          <a:p>
            <a:endParaRPr lang="fr-FR" dirty="0"/>
          </a:p>
        </p:txBody>
      </p:sp>
    </p:spTree>
    <p:extLst>
      <p:ext uri="{BB962C8B-B14F-4D97-AF65-F5344CB8AC3E}">
        <p14:creationId xmlns:p14="http://schemas.microsoft.com/office/powerpoint/2010/main" val="354233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webinaire fonds sociaux</a:t>
            </a:r>
            <a:endParaRPr lang="fr-FR" dirty="0"/>
          </a:p>
        </p:txBody>
      </p:sp>
      <p:sp>
        <p:nvSpPr>
          <p:cNvPr id="5" name="Espace réservé du numéro de diapositive 4"/>
          <p:cNvSpPr>
            <a:spLocks noGrp="1"/>
          </p:cNvSpPr>
          <p:nvPr>
            <p:ph type="sldNum" sz="quarter" idx="12"/>
          </p:nvPr>
        </p:nvSpPr>
        <p:spPr/>
        <p:txBody>
          <a:bodyPr/>
          <a:lstStyle/>
          <a:p>
            <a:fld id="{DAA12738-7096-45F5-BCBB-9401B4984474}" type="slidenum">
              <a:rPr lang="fr-FR" smtClean="0"/>
              <a:t>5</a:t>
            </a:fld>
            <a:endParaRPr lang="fr-FR" dirty="0"/>
          </a:p>
        </p:txBody>
      </p:sp>
      <p:sp>
        <p:nvSpPr>
          <p:cNvPr id="6" name="AutoShape 2" descr="data:image/png;filename=signature-D_Lazzerini-20201207.png;base64,iVBORw0KGgoAAAANSUhEUgAAAT0AAAClCAYAAAAu2SoHAAAABGdBTUEAALGPC/xhBQAAACBjSFJNAAB6JgAAgIQAAPoAAACA6AAAdTAAAOpgAAA6mAAAF3CculE8AAAABmJLR0QA/wD/AP+gvaeTAAAWPElEQVR42u3dfXQcV3nH8a9sh7pJWq3MSyjkrIc10EMLRRyHJlDOQYBTUkJB0DqBQolSwOattdNCbdIWxEtpXDigEAh1gCJSEtIEDgpNSqhVkAvkwCkpChgCpV7GS18CFCRDmoTExP3jeUZzdzQzO7uSsrb8+5yzZ3fe7rzI+/jemXufBREREREREREREREREREREREREREREREREREREREREREREREREREREREREREREREREZGVVwOOBq/7gDngY0A9Z/33+Hqzmfm3+vwnZuaP+/zdwOn++fM97jtxFIgrnFvRsY5m9hu+xissP7Vk+Td9H3nr3At8F3gzMJBzPdb79F3Ao4LjfZnPf0HONiLShXXB5x9iweYBwOOB3wGe4J/v8HVOBl7snx8P/AbwBZ++EngH8HvAvwblno8Fs4+UHEeVfXer7Fi/A+wN1h3EAgpAq8LyxBxwbWa/t2emw3XWA88G/gK4DfhcwbGv9/0/vcdzF5ESNfJrQ1f5/FcG8/7A533C368Klj0UOAL8D7DW5w37evt8uqimV2XfoSo1vbJjDa3z4zsKfKji8qQWd6Bk/0Xr/JHPv4Timl7yutDnq6Ynsoxq5Aee32JxsPgScA/wEOA/gJ8CDw6Wf8q3Odun/8qnkxpX1aCXt+9QlaDX6VgT7/fyPgOcVHF5EtB+BPxN5vXszDrfx5rE48DbsZriUWALxUHvK8CPsRrwg1HQE1lWNfIDz5k+/1M+PUxacwK42KdfH2zzAtprRE3sy3uyT1cNetl9Z3UKelWOFew+41HgG34sVFxedk9vvMM6M8C5BdcjCXo3AK8mDfwKeiLLZE3JsiF/P+zv2/39QViNZnMwPylnCgtyzweeCjwC+DhwZ5fHld13t6oc61bgbVhN7FxgPlNGp+UAX8ceSISv8Zx1HgBcgAWrjZQ3ixOXAzdj90jP6fE6iEiOGvm1rct9/muwWsuPKa7dPCfY7gM+71v+PhIsq1rTC/edp6ymV+VYn4Q9Ib0LOCunjE7Le72n9y6fdzMWfMtqegCPwZrlybGrpieyROHT29OxWtEa4NFYTa0JTAIvBH4B6wLyh8E2o1gT8lXAJ33elcBLvYxDwP4Kx1G27yIP9G1C+4ANFY714ViA+Tow5q/EV7EHKGXLr/TPD8s5BigO1hcDv40F1ZcDN3a4Lrdhtc3xCtdQRCqqsbiv3P8C15D2lfuyL3tCZtu1wH/6No/0eQNYwDoKvCWzfpV+etl95ymqxb2j4rEeKinjBuzBR9nysnt6R7GAWVQbHPFj+CHwa5TX9MCaxgdQTU9ERERERERERERERERERERERERERGTB54GLgukBLHPJ+g7bnYF1Fu7HMa70dgBPodpY3E5lzPrns0gTmZapel2r/p1EJLCBNL1UYh3p6IUy64FGn45xJbdLLHfQW48leuik6nWt+ncSOW7UgH/Avni3AZdh/7uDJbE84K+bSbOVgGUsOYClid+HjUM9C/g3bCjYd7EvSlEZH8S+TF/CAsdbga/5et8mzUsX1ki6KT/rdVgShFuxhAZxsKyojDOw3HYfw2o73yDNFVi2Xd5xFp1fWdAr2gZgF1ajmwWuprim9xr/u34N+BfgsTnXtew8s38nkePeK0jTmT8A+DBWAzgL+7IN+rIzgf/G/uf/dezLfJov2wVc6tv8DEsacFKHMsIaxBnAPwM/5+uNAV/0z9mgV7X80DOwL3Ky3mWkQa+sjDOw37VIxhW/MDiusu2yx1l2fkVBr2ybZ2AB/Bex/6DeT37QOxs4iKXYAkuXdSg4pjDoFZ2nanqyqqzDsqCMY7W1z2BpzJvYl+w0FmdJqWNZf28Avufz9vj7WdjvS/y7Tz+rpIzwtya+jCXKfBHWNHsKcErBMVctvxlMPwurxST5+S7Hsp10KgMsSCTB4dukQa7TduFxdnN+Va7JM4HrsRRaYEHviTllPBO4DkvigH++DPjVnHWLzlNkVVmDNX0eAUxgzZfPYQFhLRbYhoPXk7Ev81rsf//EyaS1hLuD+WVlhJ6OPQzYgP14z3tJm9hZvZS/lvaEqfd1UcaRTFkDFbcLj7Ob86u6TXg+9xaUMVAw776c+UcqbCty3FuD/VDN5Vhut9dh6cx/Gav5jQKbfN3zsXtCa7Ea4blYTju8jLfnlF9WRvLFW4/VHPdjqaE+7dNr6ays/NCN2C+sJbWXJP16N2X0um96PL+ybW4EnkeaYfolBWX8E9akTZq3z8cC5DcqXNtE+HcSOe6twxJ1bsGaYkewxJl7gZ9gSS//Efui/BT7kh/Bah57sJrIfVieugtZnANvpqQMsJpSjH0x34r9dORPfP3zSe9nFelUfmIfdq/yK8D/YffQ7umyjF73DfYw4Oouz69sm/1YzfxmP49bCsr4NPBu/zv9FEt5f26FcwvdF/ydzsTuJYrIMe5MLGNy4iLsHt9qtAUL7iJyAqthQe4A1nXjRixl/GrzMuzHxnf2+0BERERERERERERERFbCSdhQqpuWudxwQHyo1+wkS8m8UnSO3ZaZ/BTjl3KWfciXPbTnK9bbtQiHtC1HIgORVWdNZvp52AiNzcBjVnjfG7Afyn5XD9seAH6zx/0WnWMvZf4Mewr8qGDeKVjAub8s5VqInHCyQe9VwMeBv6e920NeRhWongXkVZn9XIiNXtjN4qwms9gY0f1e9oXAp7CxqB/09R6LjTYIy6uSaaXsHMMyL8DG7p6KBbHbKB71cDXtqaWej42LDRVdp2w2ltPoPuNN9loU6eYaiZwQfgUbL7oBG7x+JzbMrCijylKygJRlNTlCOo73w9joj7X++p4fZzbzSpVMK2XnCIubt1cB7wP+Frgip6zT/VgfiwWyxDTwONLmbdl1ymZj6SXjTZXmbTfXSGRVC//RvxLrtPsjf30Hq+FBfkYV6C0LSKfsJC3SL/F3sQwhP/PpH2CBNBxGVTXTStk5vi3n2rwCq9neRXmt6ABwBxZY/gsLLF8LlnfKsBJmY+kl400V3VwjkVUtad6egjXfnoKNsYyBXwJejdU48jKq9JoFpFN2kntod5RyVTOtlJ3jSTnlnoYNsq+RNueL/B0W1H7fP4c6XacwG0svGW+qWOr2IqtGEphehNWoHgZE/mpg97QGyM+o0msWkF6zmhSpWl7ZOZ6XWfck4KPAG4A3+ee8wJi4Gsvicr5/DnWTYaWXjDfLeY1EVr2keftK4J2kzUiwjBzvxppGeRlVfp7esoDM0FtWkyJVyys7x52+PPE2bAzrB3x6FPhL4E8LjuF2rCl8N2nCzkQ3GVYm6T7jzXJeIxEREREREREREREREREREZH70blYl4tvAp8k7ZMXGsVGMXSSt95F2FCtb2FdN55YsO1rsU7DXweuKTiOvdiY3SJ/jnVozr4eGazzi9hIhLJsMq/Duufci42PfVLFZSJyjHsw8H2soy7AW1g8quBRWNCa71BW3npPwoZnPcSnX4gFtqxzsB+cPt2nX077wP2NPn0n5UHvLCx4vhYbJ3wH1scw6Rf3ZOCrWCAsCnpbfPlH/XgPYX3x1nRYJiLHgZdgIwASp2OBIvkSn4wNkH825UGvaL1NWKBI1LFOvNkgcTE2RjfxQKwj8ck+/U7gpdgwrrKgF3oDMEc6jOwULGBdBRymOOgNA6/HhqkBXIl1zD65wzIROQ78GZbXLjGABYYNPv0RLDBGlAe9KuutwZqtl+UsOwdLNvBoP4ZdWDCJMuu9h2pB7+FYcA1HUazDMqCAjZyokiz1Cdh/Ajd0uUxEjkFrKB7QP4ANxr8Tq82UqbLeqdjPMK4F/jhn+U1YyqqbsHuL92C1sXvpzWuxYVbvDeYdoT0DSidPAz6LNc9f1sUyETmGvRhLXJl4OFZ7GcDGzH4fu2f1A6zmdTt2HzDUab0GloLpLbRnGAmdimUYSSTN7Oyg+Co1vQEsFdY1Jet0quk9Bxuj+gXgQV0sE5Fj3EOwQJWkPH8z1lTNiljcbI1YfC8ru95p2IOL3y3Yf1LG47Anokni0ffR3uxO5AW97HE8BqvBvrrkvLNB74FYJpRzsMwmd2HN44uxhAQ7sVRTZctE5DiR/G7EbVgmjryuIhGLg97ttKeIz1vvr7Ga3x2Z1yk5ZfwJcNCP44PkPxzIC3rZ4zgXC3rPKjnnbNB7pG/zVuyeY163lwd1WCYiIiIiIiIiIiIiIiIiIiIiIiIiIiIiIiIiIiIiIiIiIiIiIiIiIiIisuyC1O2XHu29GAD2A2OwIw5nHmJwHHhjD+W9aSOHx/t5cURk9Vm3TOVcDztGC5bN9vskRUQSy/ED1YeAsZLlM1gtUESk75Yj6E3AjvmihRs5PA9M9ftERURgeYJeFbP9PlEREVieoDdcYZ243ycqIgLLE/RG4dKobIWNHI7RfT0ROQZ0+/T2MDDo71PYQ4oIqFXYNgae2u8TFpETWzdB7xCwEbgIC3JjwIh/nqiw/QX9PlkRkW6atxuxGl7kL7CAN44Fv0KHGKz1+0RFRKD75u0gsCOYvp6FgHfpMOwYTxYcYnAYa/7O9/skRUQS3T7IuDX4fAgLeM8F5sOA50axILnRXyIifddt0Ht88DkJZBfCjrGcdef7fXIiIllh8/ZNXW47D0wWjcbYyOGJQwxOUT5ErcxMX6+MiIiIiIiIiIjIsWlg6UX0T6MeNYCDPrm72Yr39PuYROTYtlxJRO93jXo0BOzzye3NVnxFv49JRGRFNepRw4OfiEgli5q3jXq0D9jik9PNVnx23oaNerQN2AU0fNYccEWzFe/utsxMMzXU9DL3VFiXZiseyC5vtuKBzL7C3wLZ1GzFzcw2efMW7WeF/h4issLyOidvKfi8oFGPrgX2kgY8gCFgV6MeHcypfXUss0ADuMT315NGPdqb91lETkxtQa9Rj3ZlV8jO8+mtPjkNnAecDYQPEYa6KTPjbGCTv1/n87Y26tElOetuarbigeRVUN62Rj3a3KhHm4FtPV6nKvsRkeNA9kFGGMzAamVbaQ9oSfC5rtmKzwvmTzfq0XXNVnxLD2WGms1W3MSattNey9uKNaV305uea4oisros1PT8HtZmn5wmDVKbfRmZZuuip6XZgFelzAquCMrLNpsPNurRUX9tzdk2CZIN0qZ4L4Gz035E5DgRNm8XmpzNVrwn0+dtV/Ui26xEmd24jvbgfAVpk1lETkBh0FuowSS1muyyZiueC+Ytuj/m983opswKFvaT2T+032vLDWbNVrwdr2X651503I+IHB/WAXiTray/21CjHm31L/xu7L7eVu+KcgXWXWUL9vS2iT2E2NxFmaFGox6BNUe3kQbHnkdbFHW7EZETT/IgI6xNFfVr24Y9vNjjNbqtWKDL64Iy102ZmW335ZR3XV7/P+xe28LECj5Zvb/2IyIrLGneJoErrza1J7MO/tR2O/aENTEH7Gm24k3eDO2qzAJNbEzteYiIiIiIiIiIiIiIyAlnALrLcuLrJ09fz0u6nJRlUinIYnIJaQflsJxw3VuarfiM7EFl1plrtuINwbIfkXaV2eRD2sJte8n4Mu3HOBesNwR8mXSkxzSW169ShpYKmV3ajr1sWYe/oZ42iwQ6/QTkoiwnnlIKLNiE3U26yqTiXVCSYWvXBkPMkn3NYckMOhlKhoZV6G/Y9XEG62W70uyjPcvMFiwIisgxLC/odcpyknQWDsfEdptJJREGtWt9m2RUx/ZsbabE3sx7rh6OcxPWNQdsvPCQbzMUHqdfqznyu+f0I0OLssKIFMgLes1mK242W/G0949LAl8SHJLaUTimNcykMp2ZV8iD2vag3DCDSzfDvYYa9eggnWt5PR1nB1v8Wm3Qb3SIHPs6NW9hcZaT3QS1sKVmUvHftpgOZs112Rk5CY6NzHSbHo/zIGnt8Zbknp6/h7XgowX5/qA/GVqUFUakQJWg18azpYS1vOXIpBImKhhKEhf4b2AcDV852+7Gmpb4e1HqqKUeZ9sDDw/M4b52+UMSETmGVQl6ZVlOYImZVPwhSdIsTcrvNunnediT5rIaYi/HualsHQ+eA6S14S05Of/6kaFFWWFECuT9BGTlLCdVs7OQPqXN2z4pP3mau8+PYa+ngup4I77ZiqfxAJXXVO0yi0xWklVmb6MeTQfN+n1e5vai81ui5O8A6X8GucsK/jMSkRx5Qa+bLCdVM6ksymPnNaKkRndL0txs1KM9WHNzm6efn2bpes34gmeV2Yb9J3AtcIYH0eSBTthN5ZZmK57L1PZ6zdCS/TtsKlmWLVNZYUQKdGredspyspRMKuEXd6F8D67NnHWWYqkZX8JuK5d4jfBs2rPMJPNEREREREREREREREREREREZOka9Sjy95FGPRru9/GIiPRqUT+9Rj2abNSjmUY9mgxmT3qwmwBGOxXaqEdRox7V/PNIox7N9vtERUQgv3PyPFADxoN5Y81WPOvzZ5KZYa2vUY9qSY0QmPR1AXYCI/0+URERyBnX2qhHMTDabMWzXlubwgLdjH+ex2p8ETCG1fzGgGEs0E35vAmfNwoMN1tx3O+TFRFpq+klNTev1YEFsWEskI1hNbh5LODtIK31xUDcbMURaS1xBgt4U6S1PhGRvlpIOOC1uklgqlGPRvzzuC+u0R7AZrDAN4sFvDFgzMsYxQLjsK8/HwRREZG+Cmt6E7Tfz5vAAtsEaXCLsKA245+nfJu42YqTebFvM4Hdy5vs90mKiIiISJY3c0VEVo11RQsa9Wgca67OlBXg9/GGsSYwAM1WPN/vExMRyZPXOXmqUY9msIcTUYURGDXgs/4+5q9smTONejTa75MVEcnrnDxL+vQ19ldSo1sQdEYeBq73fnhTzVY80ahHo8mIDm8iTzVb8VS/T1ZEJC/ojWGBbwqYbLbi+UY9mgDmvMY23KhHU9iP1dTwriyNerTT38eAT2C1xDEvJ+r3iYqIQEHnZCzoRc1WPOMBbxT4MGl3lRqwH6sFjmKBbcTfZ4FDzVY8ggXQGKs5ioj03dpwYmiwdgkw22zFE0ODtfmhwVoNuBuoNVvxC4YGa6/Aam3rff7dwEOBm7CfSbwGOAdYPzRYi7Ggtxv44tzh+dv7fbIiIgtjb/0e3AXArVhNrkY6qiLCH2z4+wzpfb8ZrHY3QVrbS+7tTWEjMsb6faIiItDhh7Qb9WiedLztG/X7qSJyvOv0u7ejWO0uAp7W74MVERERkS7k5dMbz8yaXO5ceEnn57Bc7wcYAyPKyiIiK6VoGNoI1rSdzFvonZLnsWbveLMVj3a531Hv/zeOZWiZ9H0q4InIisqr6c2SZj2exNJMzfviCX89FbvHN0WaSmon6VPcKf886/N3BmXuxJ4Mx5ltJrFgONPviyIiq1e2c3JE+uBijDS/HqTZkOexjsqzPn+E9t/AqAEbSYMfWLBLlo1iAS7GuraMBNNRvy+IiKxu2ae3E9g9vHEsUM37+7i/YtIxuWNY4Bsh/Z2MKSxw7fca2zBptuWY9iC6E5j34WszpEFVRGTFLAQ9b9Y+Fxhp1KPIHzIMAzP+uYYFrll/H/H3GSywTfjnEdJ7gaP+eRQLcmOkTd/I3yd9m5p+PEhEjhnB79hGK1W2iMhK+3/sgX/zOFM6OwAAAABJRU5ErkJggg=="/>
          <p:cNvSpPr>
            <a:spLocks noChangeAspect="1" noChangeArrowheads="1"/>
          </p:cNvSpPr>
          <p:nvPr/>
        </p:nvSpPr>
        <p:spPr bwMode="auto">
          <a:xfrm>
            <a:off x="126405" y="525562"/>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dirty="0"/>
          </a:p>
        </p:txBody>
      </p:sp>
      <p:sp>
        <p:nvSpPr>
          <p:cNvPr id="7" name="AutoShape 4" descr="data:image/png;filename=signature-D_Lazzerini-20201207.png;base64,iVBORw0KGgoAAAANSUhEUgAAAT0AAAClCAYAAAAu2SoHAAAABGdBTUEAALGPC/xhBQAAACBjSFJNAAB6JgAAgIQAAPoAAACA6AAAdTAAAOpgAAA6mAAAF3CculE8AAAABmJLR0QA/wD/AP+gvaeTAAAWPElEQVR42u3dfXQcV3nH8a9sh7pJWq3MSyjkrIc10EMLRRyHJlDOQYBTUkJB0DqBQolSwOattdNCbdIWxEtpXDigEAh1gCJSEtIEDgpNSqhVkAvkwCkpChgCpV7GS18CFCRDmoTExP3jeUZzdzQzO7uSsrb8+5yzZ3fe7rzI+/jemXufBREREREREREREREREREREREREREREREREREREREREREREREREREREREREREREREREZGVVwOOBq/7gDngY0A9Z/33+Hqzmfm3+vwnZuaP+/zdwOn++fM97jtxFIgrnFvRsY5m9hu+xissP7Vk+Td9H3nr3At8F3gzMJBzPdb79F3Ao4LjfZnPf0HONiLShXXB5x9iweYBwOOB3wGe4J/v8HVOBl7snx8P/AbwBZ++EngH8HvAvwblno8Fs4+UHEeVfXer7Fi/A+wN1h3EAgpAq8LyxBxwbWa/t2emw3XWA88G/gK4DfhcwbGv9/0/vcdzF5ESNfJrQ1f5/FcG8/7A533C368Klj0UOAL8D7DW5w37evt8uqimV2XfoSo1vbJjDa3z4zsKfKji8qQWd6Bk/0Xr/JHPv4Timl7yutDnq6Ynsoxq5Aee32JxsPgScA/wEOA/gJ8CDw6Wf8q3Odun/8qnkxpX1aCXt+9QlaDX6VgT7/fyPgOcVHF5EtB+BPxN5vXszDrfx5rE48DbsZriUWALxUHvK8CPsRrwg1HQE1lWNfIDz5k+/1M+PUxacwK42KdfH2zzAtprRE3sy3uyT1cNetl9Z3UKelWOFew+41HgG34sVFxedk9vvMM6M8C5BdcjCXo3AK8mDfwKeiLLZE3JsiF/P+zv2/39QViNZnMwPylnCgtyzweeCjwC+DhwZ5fHld13t6oc61bgbVhN7FxgPlNGp+UAX8ceSISv8Zx1HgBcgAWrjZQ3ixOXAzdj90jP6fE6iEiOGvm1rct9/muwWsuPKa7dPCfY7gM+71v+PhIsq1rTC/edp6ymV+VYn4Q9Ib0LOCunjE7Le72n9y6fdzMWfMtqegCPwZrlybGrpieyROHT29OxWtEa4NFYTa0JTAIvBH4B6wLyh8E2o1gT8lXAJ33elcBLvYxDwP4Kx1G27yIP9G1C+4ANFY714ViA+Tow5q/EV7EHKGXLr/TPD8s5BigO1hcDv40F1ZcDN3a4Lrdhtc3xCtdQRCqqsbiv3P8C15D2lfuyL3tCZtu1wH/6No/0eQNYwDoKvCWzfpV+etl95ymqxb2j4rEeKinjBuzBR9nysnt6R7GAWVQbHPFj+CHwa5TX9MCaxgdQTU9ERERERERERERERERERERERERERGTB54GLgukBLHPJ+g7bnYF1Fu7HMa70dgBPodpY3E5lzPrns0gTmZapel2r/p1EJLCBNL1UYh3p6IUy64FGn45xJbdLLHfQW48leuik6nWt+ncSOW7UgH/Avni3AZdh/7uDJbE84K+bSbOVgGUsOYClid+HjUM9C/g3bCjYd7EvSlEZH8S+TF/CAsdbga/5et8mzUsX1ki6KT/rdVgShFuxhAZxsKyojDOw3HYfw2o73yDNFVi2Xd5xFp1fWdAr2gZgF1ajmwWuprim9xr/u34N+BfgsTnXtew8s38nkePeK0jTmT8A+DBWAzgL+7IN+rIzgf/G/uf/dezLfJov2wVc6tv8DEsacFKHMsIaxBnAPwM/5+uNAV/0z9mgV7X80DOwL3Ky3mWkQa+sjDOw37VIxhW/MDiusu2yx1l2fkVBr2ybZ2AB/Bex/6DeT37QOxs4iKXYAkuXdSg4pjDoFZ2nanqyqqzDsqCMY7W1z2BpzJvYl+w0FmdJqWNZf28Avufz9vj7WdjvS/y7Tz+rpIzwtya+jCXKfBHWNHsKcErBMVctvxlMPwurxST5+S7Hsp10KgMsSCTB4dukQa7TduFxdnN+Va7JM4HrsRRaYEHviTllPBO4DkvigH++DPjVnHWLzlNkVVmDNX0eAUxgzZfPYQFhLRbYhoPXk7Ev81rsf//EyaS1hLuD+WVlhJ6OPQzYgP14z3tJm9hZvZS/lvaEqfd1UcaRTFkDFbcLj7Ob86u6TXg+9xaUMVAw776c+UcqbCty3FuD/VDN5Vhut9dh6cx/Gav5jQKbfN3zsXtCa7Ea4blYTju8jLfnlF9WRvLFW4/VHPdjqaE+7dNr6ays/NCN2C+sJbWXJP16N2X0um96PL+ybW4EnkeaYfolBWX8E9akTZq3z8cC5DcqXNtE+HcSOe6twxJ1bsGaYkewxJl7gZ9gSS//Efui/BT7kh/Bah57sJrIfVieugtZnANvpqQMsJpSjH0x34r9dORPfP3zSe9nFelUfmIfdq/yK8D/YffQ7umyjF73DfYw4Oouz69sm/1YzfxmP49bCsr4NPBu/zv9FEt5f26FcwvdF/ydzsTuJYrIMe5MLGNy4iLsHt9qtAUL7iJyAqthQe4A1nXjRixl/GrzMuzHxnf2+0BERERERERERERERFbCSdhQqpuWudxwQHyo1+wkS8m8UnSO3ZaZ/BTjl3KWfciXPbTnK9bbtQiHtC1HIgORVWdNZvp52AiNzcBjVnjfG7Afyn5XD9seAH6zx/0WnWMvZf4Mewr8qGDeKVjAub8s5VqInHCyQe9VwMeBv6e920NeRhWongXkVZn9XIiNXtjN4qwms9gY0f1e9oXAp7CxqB/09R6LjTYIy6uSaaXsHMMyL8DG7p6KBbHbKB71cDXtqaWej42LDRVdp2w2ltPoPuNN9loU6eYaiZwQfgUbL7oBG7x+JzbMrCijylKygJRlNTlCOo73w9joj7X++p4fZzbzSpVMK2XnCIubt1cB7wP+Frgip6zT/VgfiwWyxDTwONLmbdl1ymZj6SXjTZXmbTfXSGRVC//RvxLrtPsjf30Hq+FBfkYV6C0LSKfsJC3SL/F3sQwhP/PpH2CBNBxGVTXTStk5vi3n2rwCq9neRXmt6ABwBxZY/gsLLF8LlnfKsBJmY+kl400V3VwjkVUtad6egjXfnoKNsYyBXwJejdU48jKq9JoFpFN2kntod5RyVTOtlJ3jSTnlnoYNsq+RNueL/B0W1H7fP4c6XacwG0svGW+qWOr2IqtGEphehNWoHgZE/mpg97QGyM+o0msWkF6zmhSpWl7ZOZ6XWfck4KPAG4A3+ee8wJi4Gsvicr5/DnWTYaWXjDfLeY1EVr2keftK4J2kzUiwjBzvxppGeRlVfp7esoDM0FtWkyJVyys7x52+PPE2bAzrB3x6FPhL4E8LjuF2rCl8N2nCzkQ3GVYm6T7jzXJeIxEREREREREREREREREREZH70blYl4tvAp8k7ZMXGsVGMXSSt95F2FCtb2FdN55YsO1rsU7DXweuKTiOvdiY3SJ/jnVozr4eGazzi9hIhLJsMq/Duufci42PfVLFZSJyjHsw8H2soy7AW1g8quBRWNCa71BW3npPwoZnPcSnX4gFtqxzsB+cPt2nX077wP2NPn0n5UHvLCx4vhYbJ3wH1scw6Rf3ZOCrWCAsCnpbfPlH/XgPYX3x1nRYJiLHgZdgIwASp2OBIvkSn4wNkH825UGvaL1NWKBI1LFOvNkgcTE2RjfxQKwj8ck+/U7gpdgwrrKgF3oDMEc6jOwULGBdBRymOOgNA6/HhqkBXIl1zD65wzIROQ78GZbXLjGABYYNPv0RLDBGlAe9KuutwZqtl+UsOwdLNvBoP4ZdWDCJMuu9h2pB7+FYcA1HUazDMqCAjZyokiz1Cdh/Ajd0uUxEjkFrKB7QP4ANxr8Tq82UqbLeqdjPMK4F/jhn+U1YyqqbsHuL92C1sXvpzWuxYVbvDeYdoT0DSidPAz6LNc9f1sUyETmGvRhLXJl4OFZ7GcDGzH4fu2f1A6zmdTt2HzDUab0GloLpLbRnGAmdimUYSSTN7Oyg+Co1vQEsFdY1Jet0quk9Bxuj+gXgQV0sE5Fj3EOwQJWkPH8z1lTNiljcbI1YfC8ru95p2IOL3y3Yf1LG47Anokni0ffR3uxO5AW97HE8BqvBvrrkvLNB74FYJpRzsMwmd2HN44uxhAQ7sVRTZctE5DiR/G7EbVgmjryuIhGLg97ttKeIz1vvr7Ga3x2Z1yk5ZfwJcNCP44PkPxzIC3rZ4zgXC3rPKjnnbNB7pG/zVuyeY163lwd1WCYiIiIiIiIiIiIiIiIiIiIiIiIiIiIiIiIiIiIiIiIiIiIiIiIiIiIisuyC1O2XHu29GAD2A2OwIw5nHmJwHHhjD+W9aSOHx/t5cURk9Vm3TOVcDztGC5bN9vskRUQSy/ED1YeAsZLlM1gtUESk75Yj6E3AjvmihRs5PA9M9ftERURgeYJeFbP9PlEREVieoDdcYZ243ycqIgLLE/RG4dKobIWNHI7RfT0ROQZ0+/T2MDDo71PYQ4oIqFXYNgae2u8TFpETWzdB7xCwEbgIC3JjwIh/nqiw/QX9PlkRkW6atxuxGl7kL7CAN44Fv0KHGKz1+0RFRKD75u0gsCOYvp6FgHfpMOwYTxYcYnAYa/7O9/skRUQS3T7IuDX4fAgLeM8F5sOA50axILnRXyIifddt0Ht88DkJZBfCjrGcdef7fXIiIllh8/ZNXW47D0wWjcbYyOGJQwxOUT5ErcxMX6+MiIiIiIiIiIjIsWlg6UX0T6MeNYCDPrm72Yr39PuYROTYtlxJRO93jXo0BOzzye3NVnxFv49JRGRFNepRw4OfiEgli5q3jXq0D9jik9PNVnx23oaNerQN2AU0fNYccEWzFe/utsxMMzXU9DL3VFiXZiseyC5vtuKBzL7C3wLZ1GzFzcw2efMW7WeF/h4issLyOidvKfi8oFGPrgX2kgY8gCFgV6MeHcypfXUss0ADuMT315NGPdqb91lETkxtQa9Rj3ZlV8jO8+mtPjkNnAecDYQPEYa6KTPjbGCTv1/n87Y26tElOetuarbigeRVUN62Rj3a3KhHm4FtPV6nKvsRkeNA9kFGGMzAamVbaQ9oSfC5rtmKzwvmTzfq0XXNVnxLD2WGms1W3MSattNey9uKNaV305uea4oisros1PT8HtZmn5wmDVKbfRmZZuuip6XZgFelzAquCMrLNpsPNurRUX9tzdk2CZIN0qZ4L4Gz035E5DgRNm8XmpzNVrwn0+dtV/Ui26xEmd24jvbgfAVpk1lETkBh0FuowSS1muyyZiueC+Ytuj/m983opswKFvaT2T+032vLDWbNVrwdr2X651503I+IHB/WAXiTray/21CjHm31L/xu7L7eVu+KcgXWXWUL9vS2iT2E2NxFmaFGox6BNUe3kQbHnkdbFHW7EZETT/IgI6xNFfVr24Y9vNjjNbqtWKDL64Iy102ZmW335ZR3XV7/P+xe28LECj5Zvb/2IyIrLGneJoErrza1J7MO/tR2O/aENTEH7Gm24k3eDO2qzAJNbEzteYiIiIiIiIiIiIiIyAlnALrLcuLrJ09fz0u6nJRlUinIYnIJaQflsJxw3VuarfiM7EFl1plrtuINwbIfkXaV2eRD2sJte8n4Mu3HOBesNwR8mXSkxzSW169ShpYKmV3ajr1sWYe/oZ42iwQ6/QTkoiwnnlIKLNiE3U26yqTiXVCSYWvXBkPMkn3NYckMOhlKhoZV6G/Y9XEG62W70uyjPcvMFiwIisgxLC/odcpyknQWDsfEdptJJREGtWt9m2RUx/ZsbabE3sx7rh6OcxPWNQdsvPCQbzMUHqdfqznyu+f0I0OLssKIFMgLes1mK242W/G0949LAl8SHJLaUTimNcykMp2ZV8iD2vag3DCDSzfDvYYa9eggnWt5PR1nB1v8Wm3Qb3SIHPs6NW9hcZaT3QS1sKVmUvHftpgOZs112Rk5CY6NzHSbHo/zIGnt8Zbknp6/h7XgowX5/qA/GVqUFUakQJWg18azpYS1vOXIpBImKhhKEhf4b2AcDV852+7Gmpb4e1HqqKUeZ9sDDw/M4b52+UMSETmGVQl6ZVlOYImZVPwhSdIsTcrvNunnediT5rIaYi/HualsHQ+eA6S14S05Of/6kaFFWWFECuT9BGTlLCdVs7OQPqXN2z4pP3mau8+PYa+ngup4I77ZiqfxAJXXVO0yi0xWklVmb6MeTQfN+n1e5vai81ui5O8A6X8GucsK/jMSkRx5Qa+bLCdVM6ksymPnNaKkRndL0txs1KM9WHNzm6efn2bpes34gmeV2Yb9J3AtcIYH0eSBTthN5ZZmK57L1PZ6zdCS/TtsKlmWLVNZYUQKdGredspyspRMKuEXd6F8D67NnHWWYqkZX8JuK5d4jfBs2rPMJPNEREREREREREREREREREREZOka9Sjy95FGPRru9/GIiPRqUT+9Rj2abNSjmUY9mgxmT3qwmwBGOxXaqEdRox7V/PNIox7N9vtERUQgv3PyPFADxoN5Y81WPOvzZ5KZYa2vUY9qSY0QmPR1AXYCI/0+URERyBnX2qhHMTDabMWzXlubwgLdjH+ex2p8ETCG1fzGgGEs0E35vAmfNwoMN1tx3O+TFRFpq+klNTev1YEFsWEskI1hNbh5LODtIK31xUDcbMURaS1xBgt4U6S1PhGRvlpIOOC1uklgqlGPRvzzuC+u0R7AZrDAN4sFvDFgzMsYxQLjsK8/HwRREZG+Cmt6E7Tfz5vAAtsEaXCLsKA245+nfJu42YqTebFvM4Hdy5vs90mKiIiISJY3c0VEVo11RQsa9Wgca67OlBXg9/GGsSYwAM1WPN/vExMRyZPXOXmqUY9msIcTUYURGDXgs/4+5q9smTONejTa75MVEcnrnDxL+vQ19ldSo1sQdEYeBq73fnhTzVY80ahHo8mIDm8iTzVb8VS/T1ZEJC/ojWGBbwqYbLbi+UY9mgDmvMY23KhHU9iP1dTwriyNerTT38eAT2C1xDEvJ+r3iYqIQEHnZCzoRc1WPOMBbxT4MGl3lRqwH6sFjmKBbcTfZ4FDzVY8ggXQGKs5ioj03dpwYmiwdgkw22zFE0ODtfmhwVoNuBuoNVvxC4YGa6/Aam3rff7dwEOBm7CfSbwGOAdYPzRYi7Ggtxv44tzh+dv7fbIiIgtjb/0e3AXArVhNrkY6qiLCH2z4+wzpfb8ZrHY3QVrbS+7tTWEjMsb6faIiItDhh7Qb9WiedLztG/X7qSJyvOv0u7ejWO0uAp7W74MVERERkS7k5dMbz8yaXO5ceEnn57Bc7wcYAyPKyiIiK6VoGNoI1rSdzFvonZLnsWbveLMVj3a531Hv/zeOZWiZ9H0q4InIisqr6c2SZj2exNJMzfviCX89FbvHN0WaSmon6VPcKf886/N3BmXuxJ4Mx5ltJrFgONPviyIiq1e2c3JE+uBijDS/HqTZkOexjsqzPn+E9t/AqAEbSYMfWLBLlo1iAS7GuraMBNNRvy+IiKxu2ae3E9g9vHEsUM37+7i/YtIxuWNY4Bsh/Z2MKSxw7fca2zBptuWY9iC6E5j34WszpEFVRGTFLAQ9b9Y+Fxhp1KPIHzIMAzP+uYYFrll/H/H3GSywTfjnEdJ7gaP+eRQLcmOkTd/I3yd9m5p+PEhEjhnB79hGK1W2iMhK+3/sgX/zOFM6OwAAAABJRU5ErkJggg=="/>
          <p:cNvSpPr>
            <a:spLocks noChangeAspect="1" noChangeArrowheads="1"/>
          </p:cNvSpPr>
          <p:nvPr/>
        </p:nvSpPr>
        <p:spPr bwMode="auto">
          <a:xfrm>
            <a:off x="250230" y="649387"/>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dirty="0"/>
          </a:p>
        </p:txBody>
      </p:sp>
      <p:sp>
        <p:nvSpPr>
          <p:cNvPr id="8" name="AutoShape 6" descr="data:image/png;filename=signature-D_Lazzerini-20201207.png;base64,iVBORw0KGgoAAAANSUhEUgAAAT0AAAClCAYAAAAu2SoHAAAABGdBTUEAALGPC/xhBQAAACBjSFJNAAB6JgAAgIQAAPoAAACA6AAAdTAAAOpgAAA6mAAAF3CculE8AAAABmJLR0QA/wD/AP+gvaeTAAAWPElEQVR42u3dfXQcV3nH8a9sh7pJWq3MSyjkrIc10EMLRRyHJlDOQYBTUkJB0DqBQolSwOattdNCbdIWxEtpXDigEAh1gCJSEtIEDgpNSqhVkAvkwCkpChgCpV7GS18CFCRDmoTExP3jeUZzdzQzO7uSsrb8+5yzZ3fe7rzI+/jemXufBREREREREREREREREREREREREREREREREREREREREREREREREREREREREREREREREZGVVwOOBq/7gDngY0A9Z/33+Hqzmfm3+vwnZuaP+/zdwOn++fM97jtxFIgrnFvRsY5m9hu+xissP7Vk+Td9H3nr3At8F3gzMJBzPdb79F3Ao4LjfZnPf0HONiLShXXB5x9iweYBwOOB3wGe4J/v8HVOBl7snx8P/AbwBZ++EngH8HvAvwblno8Fs4+UHEeVfXer7Fi/A+wN1h3EAgpAq8LyxBxwbWa/t2emw3XWA88G/gK4DfhcwbGv9/0/vcdzF5ESNfJrQ1f5/FcG8/7A533C368Klj0UOAL8D7DW5w37evt8uqimV2XfoSo1vbJjDa3z4zsKfKji8qQWd6Bk/0Xr/JHPv4Timl7yutDnq6Ynsoxq5Aee32JxsPgScA/wEOA/gJ8CDw6Wf8q3Odun/8qnkxpX1aCXt+9QlaDX6VgT7/fyPgOcVHF5EtB+BPxN5vXszDrfx5rE48DbsZriUWALxUHvK8CPsRrwg1HQE1lWNfIDz5k+/1M+PUxacwK42KdfH2zzAtprRE3sy3uyT1cNetl9Z3UKelWOFew+41HgG34sVFxedk9vvMM6M8C5BdcjCXo3AK8mDfwKeiLLZE3JsiF/P+zv2/39QViNZnMwPylnCgtyzweeCjwC+DhwZ5fHld13t6oc61bgbVhN7FxgPlNGp+UAX8ceSISv8Zx1HgBcgAWrjZQ3ixOXAzdj90jP6fE6iEiOGvm1rct9/muwWsuPKa7dPCfY7gM+71v+PhIsq1rTC/edp6ymV+VYn4Q9Ib0LOCunjE7Le72n9y6fdzMWfMtqegCPwZrlybGrpieyROHT29OxWtEa4NFYTa0JTAIvBH4B6wLyh8E2o1gT8lXAJ33elcBLvYxDwP4Kx1G27yIP9G1C+4ANFY714ViA+Tow5q/EV7EHKGXLr/TPD8s5BigO1hcDv40F1ZcDN3a4Lrdhtc3xCtdQRCqqsbiv3P8C15D2lfuyL3tCZtu1wH/6No/0eQNYwDoKvCWzfpV+etl95ymqxb2j4rEeKinjBuzBR9nysnt6R7GAWVQbHPFj+CHwa5TX9MCaxgdQTU9ERERERERERERERERERERERERERGTB54GLgukBLHPJ+g7bnYF1Fu7HMa70dgBPodpY3E5lzPrns0gTmZapel2r/p1EJLCBNL1UYh3p6IUy64FGn45xJbdLLHfQW48leuik6nWt+ncSOW7UgH/Avni3AZdh/7uDJbE84K+bSbOVgGUsOYClid+HjUM9C/g3bCjYd7EvSlEZH8S+TF/CAsdbga/5et8mzUsX1ki6KT/rdVgShFuxhAZxsKyojDOw3HYfw2o73yDNFVi2Xd5xFp1fWdAr2gZgF1ajmwWuprim9xr/u34N+BfgsTnXtew8s38nkePeK0jTmT8A+DBWAzgL+7IN+rIzgf/G/uf/dezLfJov2wVc6tv8DEsacFKHMsIaxBnAPwM/5+uNAV/0z9mgV7X80DOwL3Ky3mWkQa+sjDOw37VIxhW/MDiusu2yx1l2fkVBr2ybZ2AB/Bex/6DeT37QOxs4iKXYAkuXdSg4pjDoFZ2nanqyqqzDsqCMY7W1z2BpzJvYl+w0FmdJqWNZf28Avufz9vj7WdjvS/y7Tz+rpIzwtya+jCXKfBHWNHsKcErBMVctvxlMPwurxST5+S7Hsp10KgMsSCTB4dukQa7TduFxdnN+Va7JM4HrsRRaYEHviTllPBO4DkvigH++DPjVnHWLzlNkVVmDNX0eAUxgzZfPYQFhLRbYhoPXk7Ev81rsf//EyaS1hLuD+WVlhJ6OPQzYgP14z3tJm9hZvZS/lvaEqfd1UcaRTFkDFbcLj7Ob86u6TXg+9xaUMVAw776c+UcqbCty3FuD/VDN5Vhut9dh6cx/Gav5jQKbfN3zsXtCa7Ea4blYTju8jLfnlF9WRvLFW4/VHPdjqaE+7dNr6ays/NCN2C+sJbWXJP16N2X0um96PL+ybW4EnkeaYfolBWX8E9akTZq3z8cC5DcqXNtE+HcSOe6twxJ1bsGaYkewxJl7gZ9gSS//Efui/BT7kh/Bah57sJrIfVieugtZnANvpqQMsJpSjH0x34r9dORPfP3zSe9nFelUfmIfdq/yK8D/YffQ7umyjF73DfYw4Oouz69sm/1YzfxmP49bCsr4NPBu/zv9FEt5f26FcwvdF/ydzsTuJYrIMe5MLGNy4iLsHt9qtAUL7iJyAqthQe4A1nXjRixl/GrzMuzHxnf2+0BERERERERERERERFbCSdhQqpuWudxwQHyo1+wkS8m8UnSO3ZaZ/BTjl3KWfciXPbTnK9bbtQiHtC1HIgORVWdNZvp52AiNzcBjVnjfG7Afyn5XD9seAH6zx/0WnWMvZf4Mewr8qGDeKVjAub8s5VqInHCyQe9VwMeBv6e920NeRhWongXkVZn9XIiNXtjN4qwms9gY0f1e9oXAp7CxqB/09R6LjTYIy6uSaaXsHMMyL8DG7p6KBbHbKB71cDXtqaWej42LDRVdp2w2ltPoPuNN9loU6eYaiZwQfgUbL7oBG7x+JzbMrCijylKygJRlNTlCOo73w9joj7X++p4fZzbzSpVMK2XnCIubt1cB7wP+Frgip6zT/VgfiwWyxDTwONLmbdl1ymZj6SXjTZXmbTfXSGRVC//RvxLrtPsjf30Hq+FBfkYV6C0LSKfsJC3SL/F3sQwhP/PpH2CBNBxGVTXTStk5vi3n2rwCq9neRXmt6ABwBxZY/gsLLF8LlnfKsBJmY+kl400V3VwjkVUtad6egjXfnoKNsYyBXwJejdU48jKq9JoFpFN2kntod5RyVTOtlJ3jSTnlnoYNsq+RNueL/B0W1H7fP4c6XacwG0svGW+qWOr2IqtGEphehNWoHgZE/mpg97QGyM+o0msWkF6zmhSpWl7ZOZ6XWfck4KPAG4A3+ee8wJi4Gsvicr5/DnWTYaWXjDfLeY1EVr2keftK4J2kzUiwjBzvxppGeRlVfp7esoDM0FtWkyJVyys7x52+PPE2bAzrB3x6FPhL4E8LjuF2rCl8N2nCzkQ3GVYm6T7jzXJeIxEREREREREREREREREREZH70blYl4tvAp8k7ZMXGsVGMXSSt95F2FCtb2FdN55YsO1rsU7DXweuKTiOvdiY3SJ/jnVozr4eGazzi9hIhLJsMq/Duufci42PfVLFZSJyjHsw8H2soy7AW1g8quBRWNCa71BW3npPwoZnPcSnX4gFtqxzsB+cPt2nX077wP2NPn0n5UHvLCx4vhYbJ3wH1scw6Rf3ZOCrWCAsCnpbfPlH/XgPYX3x1nRYJiLHgZdgIwASp2OBIvkSn4wNkH825UGvaL1NWKBI1LFOvNkgcTE2RjfxQKwj8ck+/U7gpdgwrrKgF3oDMEc6jOwULGBdBRymOOgNA6/HhqkBXIl1zD65wzIROQ78GZbXLjGABYYNPv0RLDBGlAe9KuutwZqtl+UsOwdLNvBoP4ZdWDCJMuu9h2pB7+FYcA1HUazDMqCAjZyokiz1Cdh/Ajd0uUxEjkFrKB7QP4ANxr8Tq82UqbLeqdjPMK4F/jhn+U1YyqqbsHuL92C1sXvpzWuxYVbvDeYdoT0DSidPAz6LNc9f1sUyETmGvRhLXJl4OFZ7GcDGzH4fu2f1A6zmdTt2HzDUab0GloLpLbRnGAmdimUYSSTN7Oyg+Co1vQEsFdY1Jet0quk9Bxuj+gXgQV0sE5Fj3EOwQJWkPH8z1lTNiljcbI1YfC8ru95p2IOL3y3Yf1LG47Anokni0ffR3uxO5AW97HE8BqvBvrrkvLNB74FYJpRzsMwmd2HN44uxhAQ7sVRTZctE5DiR/G7EbVgmjryuIhGLg97ttKeIz1vvr7Ga3x2Z1yk5ZfwJcNCP44PkPxzIC3rZ4zgXC3rPKjnnbNB7pG/zVuyeY163lwd1WCYiIiIiIiIiIiIiIiIiIiIiIiIiIiIiIiIiIiIiIiIiIiIiIiIiIiIisuyC1O2XHu29GAD2A2OwIw5nHmJwHHhjD+W9aSOHx/t5cURk9Vm3TOVcDztGC5bN9vskRUQSy/ED1YeAsZLlM1gtUESk75Yj6E3AjvmihRs5PA9M9ftERURgeYJeFbP9PlEREVieoDdcYZ243ycqIgLLE/RG4dKobIWNHI7RfT0ROQZ0+/T2MDDo71PYQ4oIqFXYNgae2u8TFpETWzdB7xCwEbgIC3JjwIh/nqiw/QX9PlkRkW6atxuxGl7kL7CAN44Fv0KHGKz1+0RFRKD75u0gsCOYvp6FgHfpMOwYTxYcYnAYa/7O9/skRUQS3T7IuDX4fAgLeM8F5sOA50axILnRXyIifddt0Ht88DkJZBfCjrGcdef7fXIiIllh8/ZNXW47D0wWjcbYyOGJQwxOUT5ErcxMX6+MiIiIiIiIiIjIsWlg6UX0T6MeNYCDPrm72Yr39PuYROTYtlxJRO93jXo0BOzzye3NVnxFv49JRGRFNepRw4OfiEgli5q3jXq0D9jik9PNVnx23oaNerQN2AU0fNYccEWzFe/utsxMMzXU9DL3VFiXZiseyC5vtuKBzL7C3wLZ1GzFzcw2efMW7WeF/h4issLyOidvKfi8oFGPrgX2kgY8gCFgV6MeHcypfXUss0ADuMT315NGPdqb91lETkxtQa9Rj3ZlV8jO8+mtPjkNnAecDYQPEYa6KTPjbGCTv1/n87Y26tElOetuarbigeRVUN62Rj3a3KhHm4FtPV6nKvsRkeNA9kFGGMzAamVbaQ9oSfC5rtmKzwvmTzfq0XXNVnxLD2WGms1W3MSattNey9uKNaV305uea4oisros1PT8HtZmn5wmDVKbfRmZZuuip6XZgFelzAquCMrLNpsPNurRUX9tzdk2CZIN0qZ4L4Gz035E5DgRNm8XmpzNVrwn0+dtV/Ui26xEmd24jvbgfAVpk1lETkBh0FuowSS1muyyZiueC+Ytuj/m983opswKFvaT2T+032vLDWbNVrwdr2X651503I+IHB/WAXiTray/21CjHm31L/xu7L7eVu+KcgXWXWUL9vS2iT2E2NxFmaFGox6BNUe3kQbHnkdbFHW7EZETT/IgI6xNFfVr24Y9vNjjNbqtWKDL64Iy102ZmW335ZR3XV7/P+xe28LECj5Zvb/2IyIrLGneJoErrza1J7MO/tR2O/aENTEH7Gm24k3eDO2qzAJNbEzteYiIiIiIiIiIiIiIyAlnALrLcuLrJ09fz0u6nJRlUinIYnIJaQflsJxw3VuarfiM7EFl1plrtuINwbIfkXaV2eRD2sJte8n4Mu3HOBesNwR8mXSkxzSW169ShpYKmV3ajr1sWYe/oZ42iwQ6/QTkoiwnnlIKLNiE3U26yqTiXVCSYWvXBkPMkn3NYckMOhlKhoZV6G/Y9XEG62W70uyjPcvMFiwIisgxLC/odcpyknQWDsfEdptJJREGtWt9m2RUx/ZsbabE3sx7rh6OcxPWNQdsvPCQbzMUHqdfqznyu+f0I0OLssKIFMgLes1mK242W/G0949LAl8SHJLaUTimNcykMp2ZV8iD2vag3DCDSzfDvYYa9eggnWt5PR1nB1v8Wm3Qb3SIHPs6NW9hcZaT3QS1sKVmUvHftpgOZs112Rk5CY6NzHSbHo/zIGnt8Zbknp6/h7XgowX5/qA/GVqUFUakQJWg18azpYS1vOXIpBImKhhKEhf4b2AcDV852+7Gmpb4e1HqqKUeZ9sDDw/M4b52+UMSETmGVQl6ZVlOYImZVPwhSdIsTcrvNunnediT5rIaYi/HualsHQ+eA6S14S05Of/6kaFFWWFECuT9BGTlLCdVs7OQPqXN2z4pP3mau8+PYa+ngup4I77ZiqfxAJXXVO0yi0xWklVmb6MeTQfN+n1e5vai81ui5O8A6X8GucsK/jMSkRx5Qa+bLCdVM6ksymPnNaKkRndL0txs1KM9WHNzm6efn2bpes34gmeV2Yb9J3AtcIYH0eSBTthN5ZZmK57L1PZ6zdCS/TtsKlmWLVNZYUQKdGredspyspRMKuEXd6F8D67NnHWWYqkZX8JuK5d4jfBs2rPMJPNEREREREREREREREREREREZOka9Sjy95FGPRru9/GIiPRqUT+9Rj2abNSjmUY9mgxmT3qwmwBGOxXaqEdRox7V/PNIox7N9vtERUQgv3PyPFADxoN5Y81WPOvzZ5KZYa2vUY9qSY0QmPR1AXYCI/0+URERyBnX2qhHMTDabMWzXlubwgLdjH+ex2p8ETCG1fzGgGEs0E35vAmfNwoMN1tx3O+TFRFpq+klNTev1YEFsWEskI1hNbh5LODtIK31xUDcbMURaS1xBgt4U6S1PhGRvlpIOOC1uklgqlGPRvzzuC+u0R7AZrDAN4sFvDFgzMsYxQLjsK8/HwRREZG+Cmt6E7Tfz5vAAtsEaXCLsKA245+nfJu42YqTebFvM4Hdy5vs90mKiIiISJY3c0VEVo11RQsa9Wgca67OlBXg9/GGsSYwAM1WPN/vExMRyZPXOXmqUY9msIcTUYURGDXgs/4+5q9smTONejTa75MVEcnrnDxL+vQ19ldSo1sQdEYeBq73fnhTzVY80ahHo8mIDm8iTzVb8VS/T1ZEJC/ojWGBbwqYbLbi+UY9mgDmvMY23KhHU9iP1dTwriyNerTT38eAT2C1xDEvJ+r3iYqIQEHnZCzoRc1WPOMBbxT4MGl3lRqwH6sFjmKBbcTfZ4FDzVY8ggXQGKs5ioj03dpwYmiwdgkw22zFE0ODtfmhwVoNuBuoNVvxC4YGa6/Aam3rff7dwEOBm7CfSbwGOAdYPzRYi7Ggtxv44tzh+dv7fbIiIgtjb/0e3AXArVhNrkY6qiLCH2z4+wzpfb8ZrHY3QVrbS+7tTWEjMsb6faIiItDhh7Qb9WiedLztG/X7qSJyvOv0u7ejWO0uAp7W74MVERERkS7k5dMbz8yaXO5ceEnn57Bc7wcYAyPKyiIiK6VoGNoI1rSdzFvonZLnsWbveLMVj3a531Hv/zeOZWiZ9H0q4InIisqr6c2SZj2exNJMzfviCX89FbvHN0WaSmon6VPcKf886/N3BmXuxJ4Mx5ltJrFgONPviyIiq1e2c3JE+uBijDS/HqTZkOexjsqzPn+E9t/AqAEbSYMfWLBLlo1iAS7GuraMBNNRvy+IiKxu2ae3E9g9vHEsUM37+7i/YtIxuWNY4Bsh/Z2MKSxw7fca2zBptuWY9iC6E5j34WszpEFVRGTFLAQ9b9Y+Fxhp1KPIHzIMAzP+uYYFrll/H/H3GSywTfjnEdJ7gaP+eRQLcmOkTd/I3yd9m5p+PEhEjhnB79hGK1W2iMhK+3/sgX/zOFM6OwAAAABJRU5ErkJggg=="/>
          <p:cNvSpPr>
            <a:spLocks noChangeAspect="1" noChangeArrowheads="1"/>
          </p:cNvSpPr>
          <p:nvPr/>
        </p:nvSpPr>
        <p:spPr bwMode="auto">
          <a:xfrm>
            <a:off x="374055" y="773212"/>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dirty="0"/>
          </a:p>
        </p:txBody>
      </p:sp>
      <p:sp>
        <p:nvSpPr>
          <p:cNvPr id="11" name="Espace réservé de la date 2">
            <a:extLst>
              <a:ext uri="{FF2B5EF4-FFF2-40B4-BE49-F238E27FC236}">
                <a16:creationId xmlns:a16="http://schemas.microsoft.com/office/drawing/2014/main" id="{9A474E29-C931-4762-AB8C-484036219FB8}"/>
              </a:ext>
            </a:extLst>
          </p:cNvPr>
          <p:cNvSpPr>
            <a:spLocks noGrp="1"/>
          </p:cNvSpPr>
          <p:nvPr>
            <p:ph type="dt" sz="half" idx="10"/>
          </p:nvPr>
        </p:nvSpPr>
        <p:spPr>
          <a:xfrm>
            <a:off x="8248500" y="6378000"/>
            <a:ext cx="1267500" cy="480000"/>
          </a:xfrm>
        </p:spPr>
        <p:txBody>
          <a:bodyPr/>
          <a:lstStyle/>
          <a:p>
            <a:pPr algn="r"/>
            <a:r>
              <a:rPr lang="fr-FR" cap="all"/>
              <a:t>22/11/2022</a:t>
            </a:r>
            <a:endParaRPr lang="fr-FR" cap="all" dirty="0"/>
          </a:p>
        </p:txBody>
      </p:sp>
      <p:sp>
        <p:nvSpPr>
          <p:cNvPr id="9" name="ZoneTexte 8"/>
          <p:cNvSpPr txBox="1"/>
          <p:nvPr/>
        </p:nvSpPr>
        <p:spPr>
          <a:xfrm>
            <a:off x="250230" y="649387"/>
            <a:ext cx="8303170"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LE MONTANT DES BOURSES NATIONALES </a:t>
            </a:r>
          </a:p>
        </p:txBody>
      </p:sp>
      <p:sp>
        <p:nvSpPr>
          <p:cNvPr id="13" name="Espace réservé du contenu 12"/>
          <p:cNvSpPr>
            <a:spLocks noGrp="1"/>
          </p:cNvSpPr>
          <p:nvPr>
            <p:ph idx="1"/>
          </p:nvPr>
        </p:nvSpPr>
        <p:spPr>
          <a:xfrm>
            <a:off x="344488" y="1556792"/>
            <a:ext cx="9126000" cy="3287984"/>
          </a:xfrm>
        </p:spPr>
        <p:txBody>
          <a:bodyPr/>
          <a:lstStyle/>
          <a:p>
            <a:r>
              <a:rPr lang="fr-FR" dirty="0"/>
              <a:t> </a:t>
            </a:r>
          </a:p>
          <a:p>
            <a:endParaRPr lang="fr-FR" dirty="0"/>
          </a:p>
          <a:p>
            <a:endParaRPr lang="fr-FR" dirty="0"/>
          </a:p>
        </p:txBody>
      </p:sp>
      <p:pic>
        <p:nvPicPr>
          <p:cNvPr id="2" name="Image 1"/>
          <p:cNvPicPr>
            <a:picLocks noChangeAspect="1"/>
          </p:cNvPicPr>
          <p:nvPr/>
        </p:nvPicPr>
        <p:blipFill>
          <a:blip r:embed="rId2"/>
          <a:stretch>
            <a:fillRect/>
          </a:stretch>
        </p:blipFill>
        <p:spPr>
          <a:xfrm>
            <a:off x="141184" y="1340768"/>
            <a:ext cx="4466555" cy="4680520"/>
          </a:xfrm>
          <a:prstGeom prst="rect">
            <a:avLst/>
          </a:prstGeom>
        </p:spPr>
      </p:pic>
      <p:pic>
        <p:nvPicPr>
          <p:cNvPr id="3" name="Image 2"/>
          <p:cNvPicPr>
            <a:picLocks noChangeAspect="1"/>
          </p:cNvPicPr>
          <p:nvPr/>
        </p:nvPicPr>
        <p:blipFill>
          <a:blip r:embed="rId3"/>
          <a:stretch>
            <a:fillRect/>
          </a:stretch>
        </p:blipFill>
        <p:spPr>
          <a:xfrm>
            <a:off x="4787516" y="1484784"/>
            <a:ext cx="4269940" cy="4536504"/>
          </a:xfrm>
          <a:prstGeom prst="rect">
            <a:avLst/>
          </a:prstGeom>
        </p:spPr>
      </p:pic>
    </p:spTree>
    <p:extLst>
      <p:ext uri="{BB962C8B-B14F-4D97-AF65-F5344CB8AC3E}">
        <p14:creationId xmlns:p14="http://schemas.microsoft.com/office/powerpoint/2010/main" val="186085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webinaire fonds sociaux</a:t>
            </a:r>
            <a:endParaRPr lang="fr-FR" dirty="0"/>
          </a:p>
        </p:txBody>
      </p:sp>
      <p:sp>
        <p:nvSpPr>
          <p:cNvPr id="5" name="Espace réservé du numéro de diapositive 4"/>
          <p:cNvSpPr>
            <a:spLocks noGrp="1"/>
          </p:cNvSpPr>
          <p:nvPr>
            <p:ph type="sldNum" sz="quarter" idx="12"/>
          </p:nvPr>
        </p:nvSpPr>
        <p:spPr/>
        <p:txBody>
          <a:bodyPr/>
          <a:lstStyle/>
          <a:p>
            <a:fld id="{DAA12738-7096-45F5-BCBB-9401B4984474}" type="slidenum">
              <a:rPr lang="fr-FR" smtClean="0"/>
              <a:t>6</a:t>
            </a:fld>
            <a:endParaRPr lang="fr-FR" dirty="0"/>
          </a:p>
        </p:txBody>
      </p:sp>
      <p:sp>
        <p:nvSpPr>
          <p:cNvPr id="6" name="AutoShape 2" descr="data:image/png;filename=signature-D_Lazzerini-20201207.png;base64,iVBORw0KGgoAAAANSUhEUgAAAT0AAAClCAYAAAAu2SoHAAAABGdBTUEAALGPC/xhBQAAACBjSFJNAAB6JgAAgIQAAPoAAACA6AAAdTAAAOpgAAA6mAAAF3CculE8AAAABmJLR0QA/wD/AP+gvaeTAAAWPElEQVR42u3dfXQcV3nH8a9sh7pJWq3MSyjkrIc10EMLRRyHJlDOQYBTUkJB0DqBQolSwOattdNCbdIWxEtpXDigEAh1gCJSEtIEDgpNSqhVkAvkwCkpChgCpV7GS18CFCRDmoTExP3jeUZzdzQzO7uSsrb8+5yzZ3fe7rzI+/jemXufBREREREREREREREREREREREREREREREREREREREREREREREREREREREREREREREREZGVVwOOBq/7gDngY0A9Z/33+Hqzmfm3+vwnZuaP+/zdwOn++fM97jtxFIgrnFvRsY5m9hu+xissP7Vk+Td9H3nr3At8F3gzMJBzPdb79F3Ao4LjfZnPf0HONiLShXXB5x9iweYBwOOB3wGe4J/v8HVOBl7snx8P/AbwBZ++EngH8HvAvwblno8Fs4+UHEeVfXer7Fi/A+wN1h3EAgpAq8LyxBxwbWa/t2emw3XWA88G/gK4DfhcwbGv9/0/vcdzF5ESNfJrQ1f5/FcG8/7A533C368Klj0UOAL8D7DW5w37evt8uqimV2XfoSo1vbJjDa3z4zsKfKji8qQWd6Bk/0Xr/JHPv4Timl7yutDnq6Ynsoxq5Aee32JxsPgScA/wEOA/gJ8CDw6Wf8q3Odun/8qnkxpX1aCXt+9QlaDX6VgT7/fyPgOcVHF5EtB+BPxN5vXszDrfx5rE48DbsZriUWALxUHvK8CPsRrwg1HQE1lWNfIDz5k+/1M+PUxacwK42KdfH2zzAtprRE3sy3uyT1cNetl9Z3UKelWOFew+41HgG34sVFxedk9vvMM6M8C5BdcjCXo3AK8mDfwKeiLLZE3JsiF/P+zv2/39QViNZnMwPylnCgtyzweeCjwC+DhwZ5fHld13t6oc61bgbVhN7FxgPlNGp+UAX8ceSISv8Zx1HgBcgAWrjZQ3ixOXAzdj90jP6fE6iEiOGvm1rct9/muwWsuPKa7dPCfY7gM+71v+PhIsq1rTC/edp6ymV+VYn4Q9Ib0LOCunjE7Le72n9y6fdzMWfMtqegCPwZrlybGrpieyROHT29OxWtEa4NFYTa0JTAIvBH4B6wLyh8E2o1gT8lXAJ33elcBLvYxDwP4Kx1G27yIP9G1C+4ANFY714ViA+Tow5q/EV7EHKGXLr/TPD8s5BigO1hcDv40F1ZcDN3a4Lrdhtc3xCtdQRCqqsbiv3P8C15D2lfuyL3tCZtu1wH/6No/0eQNYwDoKvCWzfpV+etl95ymqxb2j4rEeKinjBuzBR9nysnt6R7GAWVQbHPFj+CHwa5TX9MCaxgdQTU9ERERERERERERERERERERERERERGTB54GLgukBLHPJ+g7bnYF1Fu7HMa70dgBPodpY3E5lzPrns0gTmZapel2r/p1EJLCBNL1UYh3p6IUy64FGn45xJbdLLHfQW48leuik6nWt+ncSOW7UgH/Avni3AZdh/7uDJbE84K+bSbOVgGUsOYClid+HjUM9C/g3bCjYd7EvSlEZH8S+TF/CAsdbga/5et8mzUsX1ki6KT/rdVgShFuxhAZxsKyojDOw3HYfw2o73yDNFVi2Xd5xFp1fWdAr2gZgF1ajmwWuprim9xr/u34N+BfgsTnXtew8s38nkePeK0jTmT8A+DBWAzgL+7IN+rIzgf/G/uf/dezLfJov2wVc6tv8DEsacFKHMsIaxBnAPwM/5+uNAV/0z9mgV7X80DOwL3Ky3mWkQa+sjDOw37VIxhW/MDiusu2yx1l2fkVBr2ybZ2AB/Bex/6DeT37QOxs4iKXYAkuXdSg4pjDoFZ2nanqyqqzDsqCMY7W1z2BpzJvYl+w0FmdJqWNZf28Avufz9vj7WdjvS/y7Tz+rpIzwtya+jCXKfBHWNHsKcErBMVctvxlMPwurxST5+S7Hsp10KgMsSCTB4dukQa7TduFxdnN+Va7JM4HrsRRaYEHviTllPBO4DkvigH++DPjVnHWLzlNkVVmDNX0eAUxgzZfPYQFhLRbYhoPXk7Ev81rsf//EyaS1hLuD+WVlhJ6OPQzYgP14z3tJm9hZvZS/lvaEqfd1UcaRTFkDFbcLj7Ob86u6TXg+9xaUMVAw776c+UcqbCty3FuD/VDN5Vhut9dh6cx/Gav5jQKbfN3zsXtCa7Ea4blYTju8jLfnlF9WRvLFW4/VHPdjqaE+7dNr6ays/NCN2C+sJbWXJP16N2X0um96PL+ybW4EnkeaYfolBWX8E9akTZq3z8cC5DcqXNtE+HcSOe6twxJ1bsGaYkewxJl7gZ9gSS//Efui/BT7kh/Bah57sJrIfVieugtZnANvpqQMsJpSjH0x34r9dORPfP3zSe9nFelUfmIfdq/yK8D/YffQ7umyjF73DfYw4Oouz69sm/1YzfxmP49bCsr4NPBu/zv9FEt5f26FcwvdF/ydzsTuJYrIMe5MLGNy4iLsHt9qtAUL7iJyAqthQe4A1nXjRixl/GrzMuzHxnf2+0BERERERERERERERFbCSdhQqpuWudxwQHyo1+wkS8m8UnSO3ZaZ/BTjl3KWfciXPbTnK9bbtQiHtC1HIgORVWdNZvp52AiNzcBjVnjfG7Afyn5XD9seAH6zx/0WnWMvZf4Mewr8qGDeKVjAub8s5VqInHCyQe9VwMeBv6e920NeRhWongXkVZn9XIiNXtjN4qwms9gY0f1e9oXAp7CxqB/09R6LjTYIy6uSaaXsHMMyL8DG7p6KBbHbKB71cDXtqaWej42LDRVdp2w2ltPoPuNN9loU6eYaiZwQfgUbL7oBG7x+JzbMrCijylKygJRlNTlCOo73w9joj7X++p4fZzbzSpVMK2XnCIubt1cB7wP+Frgip6zT/VgfiwWyxDTwONLmbdl1ymZj6SXjTZXmbTfXSGRVC//RvxLrtPsjf30Hq+FBfkYV6C0LSKfsJC3SL/F3sQwhP/PpH2CBNBxGVTXTStk5vi3n2rwCq9neRXmt6ABwBxZY/gsLLF8LlnfKsBJmY+kl400V3VwjkVUtad6egjXfnoKNsYyBXwJejdU48jKq9JoFpFN2kntod5RyVTOtlJ3jSTnlnoYNsq+RNueL/B0W1H7fP4c6XacwG0svGW+qWOr2IqtGEphehNWoHgZE/mpg97QGyM+o0msWkF6zmhSpWl7ZOZ6XWfck4KPAG4A3+ee8wJi4Gsvicr5/DnWTYaWXjDfLeY1EVr2keftK4J2kzUiwjBzvxppGeRlVfp7esoDM0FtWkyJVyys7x52+PPE2bAzrB3x6FPhL4E8LjuF2rCl8N2nCzkQ3GVYm6T7jzXJeIxEREREREREREREREREREZH70blYl4tvAp8k7ZMXGsVGMXSSt95F2FCtb2FdN55YsO1rsU7DXweuKTiOvdiY3SJ/jnVozr4eGazzi9hIhLJsMq/Duufci42PfVLFZSJyjHsw8H2soy7AW1g8quBRWNCa71BW3npPwoZnPcSnX4gFtqxzsB+cPt2nX077wP2NPn0n5UHvLCx4vhYbJ3wH1scw6Rf3ZOCrWCAsCnpbfPlH/XgPYX3x1nRYJiLHgZdgIwASp2OBIvkSn4wNkH825UGvaL1NWKBI1LFOvNkgcTE2RjfxQKwj8ck+/U7gpdgwrrKgF3oDMEc6jOwULGBdBRymOOgNA6/HhqkBXIl1zD65wzIROQ78GZbXLjGABYYNPv0RLDBGlAe9KuutwZqtl+UsOwdLNvBoP4ZdWDCJMuu9h2pB7+FYcA1HUazDMqCAjZyokiz1Cdh/Ajd0uUxEjkFrKB7QP4ANxr8Tq82UqbLeqdjPMK4F/jhn+U1YyqqbsHuL92C1sXvpzWuxYVbvDeYdoT0DSidPAz6LNc9f1sUyETmGvRhLXJl4OFZ7GcDGzH4fu2f1A6zmdTt2HzDUab0GloLpLbRnGAmdimUYSSTN7Oyg+Co1vQEsFdY1Jet0quk9Bxuj+gXgQV0sE5Fj3EOwQJWkPH8z1lTNiljcbI1YfC8ru95p2IOL3y3Yf1LG47Anokni0ffR3uxO5AW97HE8BqvBvrrkvLNB74FYJpRzsMwmd2HN44uxhAQ7sVRTZctE5DiR/G7EbVgmjryuIhGLg97ttKeIz1vvr7Ga3x2Z1yk5ZfwJcNCP44PkPxzIC3rZ4zgXC3rPKjnnbNB7pG/zVuyeY163lwd1WCYiIiIiIiIiIiIiIiIiIiIiIiIiIiIiIiIiIiIiIiIiIiIiIiIiIiIisuyC1O2XHu29GAD2A2OwIw5nHmJwHHhjD+W9aSOHx/t5cURk9Vm3TOVcDztGC5bN9vskRUQSy/ED1YeAsZLlM1gtUESk75Yj6E3AjvmihRs5PA9M9ftERURgeYJeFbP9PlEREVieoDdcYZ243ycqIgLLE/RG4dKobIWNHI7RfT0ROQZ0+/T2MDDo71PYQ4oIqFXYNgae2u8TFpETWzdB7xCwEbgIC3JjwIh/nqiw/QX9PlkRkW6atxuxGl7kL7CAN44Fv0KHGKz1+0RFRKD75u0gsCOYvp6FgHfpMOwYTxYcYnAYa/7O9/skRUQS3T7IuDX4fAgLeM8F5sOA50axILnRXyIifddt0Ht88DkJZBfCjrGcdef7fXIiIllh8/ZNXW47D0wWjcbYyOGJQwxOUT5ErcxMX6+MiIiIiIiIiIjIsWlg6UX0T6MeNYCDPrm72Yr39PuYROTYtlxJRO93jXo0BOzzye3NVnxFv49JRGRFNepRw4OfiEgli5q3jXq0D9jik9PNVnx23oaNerQN2AU0fNYccEWzFe/utsxMMzXU9DL3VFiXZiseyC5vtuKBzL7C3wLZ1GzFzcw2efMW7WeF/h4issLyOidvKfi8oFGPrgX2kgY8gCFgV6MeHcypfXUss0ADuMT315NGPdqb91lETkxtQa9Rj3ZlV8jO8+mtPjkNnAecDYQPEYa6KTPjbGCTv1/n87Y26tElOetuarbigeRVUN62Rj3a3KhHm4FtPV6nKvsRkeNA9kFGGMzAamVbaQ9oSfC5rtmKzwvmTzfq0XXNVnxLD2WGms1W3MSattNey9uKNaV305uea4oisros1PT8HtZmn5wmDVKbfRmZZuuip6XZgFelzAquCMrLNpsPNurRUX9tzdk2CZIN0qZ4L4Gz035E5DgRNm8XmpzNVrwn0+dtV/Ui26xEmd24jvbgfAVpk1lETkBh0FuowSS1muyyZiueC+Ytuj/m983opswKFvaT2T+032vLDWbNVrwdr2X651503I+IHB/WAXiTray/21CjHm31L/xu7L7eVu+KcgXWXWUL9vS2iT2E2NxFmaFGox6BNUe3kQbHnkdbFHW7EZETT/IgI6xNFfVr24Y9vNjjNbqtWKDL64Iy102ZmW335ZR3XV7/P+xe28LECj5Zvb/2IyIrLGneJoErrza1J7MO/tR2O/aENTEH7Gm24k3eDO2qzAJNbEzteYiIiIiIiIiIiIiIyAlnALrLcuLrJ09fz0u6nJRlUinIYnIJaQflsJxw3VuarfiM7EFl1plrtuINwbIfkXaV2eRD2sJte8n4Mu3HOBesNwR8mXSkxzSW169ShpYKmV3ajr1sWYe/oZ42iwQ6/QTkoiwnnlIKLNiE3U26yqTiXVCSYWvXBkPMkn3NYckMOhlKhoZV6G/Y9XEG62W70uyjPcvMFiwIisgxLC/odcpyknQWDsfEdptJJREGtWt9m2RUx/ZsbabE3sx7rh6OcxPWNQdsvPCQbzMUHqdfqznyu+f0I0OLssKIFMgLes1mK242W/G0949LAl8SHJLaUTimNcykMp2ZV8iD2vag3DCDSzfDvYYa9eggnWt5PR1nB1v8Wm3Qb3SIHPs6NW9hcZaT3QS1sKVmUvHftpgOZs112Rk5CY6NzHSbHo/zIGnt8Zbknp6/h7XgowX5/qA/GVqUFUakQJWg18azpYS1vOXIpBImKhhKEhf4b2AcDV852+7Gmpb4e1HqqKUeZ9sDDw/M4b52+UMSETmGVQl6ZVlOYImZVPwhSdIsTcrvNunnediT5rIaYi/HualsHQ+eA6S14S05Of/6kaFFWWFECuT9BGTlLCdVs7OQPqXN2z4pP3mau8+PYa+ngup4I77ZiqfxAJXXVO0yi0xWklVmb6MeTQfN+n1e5vai81ui5O8A6X8GucsK/jMSkRx5Qa+bLCdVM6ksymPnNaKkRndL0txs1KM9WHNzm6efn2bpes34gmeV2Yb9J3AtcIYH0eSBTthN5ZZmK57L1PZ6zdCS/TtsKlmWLVNZYUQKdGredspyspRMKuEXd6F8D67NnHWWYqkZX8JuK5d4jfBs2rPMJPNEREREREREREREREREREREZOka9Sjy95FGPRru9/GIiPRqUT+9Rj2abNSjmUY9mgxmT3qwmwBGOxXaqEdRox7V/PNIox7N9vtERUQgv3PyPFADxoN5Y81WPOvzZ5KZYa2vUY9qSY0QmPR1AXYCI/0+URERyBnX2qhHMTDabMWzXlubwgLdjH+ex2p8ETCG1fzGgGEs0E35vAmfNwoMN1tx3O+TFRFpq+klNTev1YEFsWEskI1hNbh5LODtIK31xUDcbMURaS1xBgt4U6S1PhGRvlpIOOC1uklgqlGPRvzzuC+u0R7AZrDAN4sFvDFgzMsYxQLjsK8/HwRREZG+Cmt6E7Tfz5vAAtsEaXCLsKA245+nfJu42YqTebFvM4Hdy5vs90mKiIiISJY3c0VEVo11RQsa9Wgca67OlBXg9/GGsSYwAM1WPN/vExMRyZPXOXmqUY9msIcTUYURGDXgs/4+5q9smTONejTa75MVEcnrnDxL+vQ19ldSo1sQdEYeBq73fnhTzVY80ahHo8mIDm8iTzVb8VS/T1ZEJC/ojWGBbwqYbLbi+UY9mgDmvMY23KhHU9iP1dTwriyNerTT38eAT2C1xDEvJ+r3iYqIQEHnZCzoRc1WPOMBbxT4MGl3lRqwH6sFjmKBbcTfZ4FDzVY8ggXQGKs5ioj03dpwYmiwdgkw22zFE0ODtfmhwVoNuBuoNVvxC4YGa6/Aam3rff7dwEOBm7CfSbwGOAdYPzRYi7Ggtxv44tzh+dv7fbIiIgtjb/0e3AXArVhNrkY6qiLCH2z4+wzpfb8ZrHY3QVrbS+7tTWEjMsb6faIiItDhh7Qb9WiedLztG/X7qSJyvOv0u7ejWO0uAp7W74MVERERkS7k5dMbz8yaXO5ceEnn57Bc7wcYAyPKyiIiK6VoGNoI1rSdzFvonZLnsWbveLMVj3a531Hv/zeOZWiZ9H0q4InIisqr6c2SZj2exNJMzfviCX89FbvHN0WaSmon6VPcKf886/N3BmXuxJ4Mx5ltJrFgONPviyIiq1e2c3JE+uBijDS/HqTZkOexjsqzPn+E9t/AqAEbSYMfWLBLlo1iAS7GuraMBNNRvy+IiKxu2ae3E9g9vHEsUM37+7i/YtIxuWNY4Bsh/Z2MKSxw7fca2zBptuWY9iC6E5j34WszpEFVRGTFLAQ9b9Y+Fxhp1KPIHzIMAzP+uYYFrll/H/H3GSywTfjnEdJ7gaP+eRQLcmOkTd/I3yd9m5p+PEhEjhnB79hGK1W2iMhK+3/sgX/zOFM6OwAAAABJRU5ErkJggg=="/>
          <p:cNvSpPr>
            <a:spLocks noChangeAspect="1" noChangeArrowheads="1"/>
          </p:cNvSpPr>
          <p:nvPr/>
        </p:nvSpPr>
        <p:spPr bwMode="auto">
          <a:xfrm>
            <a:off x="126405" y="525562"/>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dirty="0"/>
          </a:p>
        </p:txBody>
      </p:sp>
      <p:sp>
        <p:nvSpPr>
          <p:cNvPr id="7" name="AutoShape 4" descr="data:image/png;filename=signature-D_Lazzerini-20201207.png;base64,iVBORw0KGgoAAAANSUhEUgAAAT0AAAClCAYAAAAu2SoHAAAABGdBTUEAALGPC/xhBQAAACBjSFJNAAB6JgAAgIQAAPoAAACA6AAAdTAAAOpgAAA6mAAAF3CculE8AAAABmJLR0QA/wD/AP+gvaeTAAAWPElEQVR42u3dfXQcV3nH8a9sh7pJWq3MSyjkrIc10EMLRRyHJlDOQYBTUkJB0DqBQolSwOattdNCbdIWxEtpXDigEAh1gCJSEtIEDgpNSqhVkAvkwCkpChgCpV7GS18CFCRDmoTExP3jeUZzdzQzO7uSsrb8+5yzZ3fe7rzI+/jemXufBREREREREREREREREREREREREREREREREREREREREREREREREREREREREREREREREZGVVwOOBq/7gDngY0A9Z/33+Hqzmfm3+vwnZuaP+/zdwOn++fM97jtxFIgrnFvRsY5m9hu+xissP7Vk+Td9H3nr3At8F3gzMJBzPdb79F3Ao4LjfZnPf0HONiLShXXB5x9iweYBwOOB3wGe4J/v8HVOBl7snx8P/AbwBZ++EngH8HvAvwblno8Fs4+UHEeVfXer7Fi/A+wN1h3EAgpAq8LyxBxwbWa/t2emw3XWA88G/gK4DfhcwbGv9/0/vcdzF5ESNfJrQ1f5/FcG8/7A533C368Klj0UOAL8D7DW5w37evt8uqimV2XfoSo1vbJjDa3z4zsKfKji8qQWd6Bk/0Xr/JHPv4Timl7yutDnq6Ynsoxq5Aee32JxsPgScA/wEOA/gJ8CDw6Wf8q3Odun/8qnkxpX1aCXt+9QlaDX6VgT7/fyPgOcVHF5EtB+BPxN5vXszDrfx5rE48DbsZriUWALxUHvK8CPsRrwg1HQE1lWNfIDz5k+/1M+PUxacwK42KdfH2zzAtprRE3sy3uyT1cNetl9Z3UKelWOFew+41HgG34sVFxedk9vvMM6M8C5BdcjCXo3AK8mDfwKeiLLZE3JsiF/P+zv2/39QViNZnMwPylnCgtyzweeCjwC+DhwZ5fHld13t6oc61bgbVhN7FxgPlNGp+UAX8ceSISv8Zx1HgBcgAWrjZQ3ixOXAzdj90jP6fE6iEiOGvm1rct9/muwWsuPKa7dPCfY7gM+71v+PhIsq1rTC/edp6ymV+VYn4Q9Ib0LOCunjE7Le72n9y6fdzMWfMtqegCPwZrlybGrpieyROHT29OxWtEa4NFYTa0JTAIvBH4B6wLyh8E2o1gT8lXAJ33elcBLvYxDwP4Kx1G27yIP9G1C+4ANFY714ViA+Tow5q/EV7EHKGXLr/TPD8s5BigO1hcDv40F1ZcDN3a4Lrdhtc3xCtdQRCqqsbiv3P8C15D2lfuyL3tCZtu1wH/6No/0eQNYwDoKvCWzfpV+etl95ymqxb2j4rEeKinjBuzBR9nysnt6R7GAWVQbHPFj+CHwa5TX9MCaxgdQTU9ERERERERERERERERERERERERERGTB54GLgukBLHPJ+g7bnYF1Fu7HMa70dgBPodpY3E5lzPrns0gTmZapel2r/p1EJLCBNL1UYh3p6IUy64FGn45xJbdLLHfQW48leuik6nWt+ncSOW7UgH/Avni3AZdh/7uDJbE84K+bSbOVgGUsOYClid+HjUM9C/g3bCjYd7EvSlEZH8S+TF/CAsdbga/5et8mzUsX1ki6KT/rdVgShFuxhAZxsKyojDOw3HYfw2o73yDNFVi2Xd5xFp1fWdAr2gZgF1ajmwWuprim9xr/u34N+BfgsTnXtew8s38nkePeK0jTmT8A+DBWAzgL+7IN+rIzgf/G/uf/dezLfJov2wVc6tv8DEsacFKHMsIaxBnAPwM/5+uNAV/0z9mgV7X80DOwL3Ky3mWkQa+sjDOw37VIxhW/MDiusu2yx1l2fkVBr2ybZ2AB/Bex/6DeT37QOxs4iKXYAkuXdSg4pjDoFZ2nanqyqqzDsqCMY7W1z2BpzJvYl+w0FmdJqWNZf28Avufz9vj7WdjvS/y7Tz+rpIzwtya+jCXKfBHWNHsKcErBMVctvxlMPwurxST5+S7Hsp10KgMsSCTB4dukQa7TduFxdnN+Va7JM4HrsRRaYEHviTllPBO4DkvigH++DPjVnHWLzlNkVVmDNX0eAUxgzZfPYQFhLRbYhoPXk7Ev81rsf//EyaS1hLuD+WVlhJ6OPQzYgP14z3tJm9hZvZS/lvaEqfd1UcaRTFkDFbcLj7Ob86u6TXg+9xaUMVAw776c+UcqbCty3FuD/VDN5Vhut9dh6cx/Gav5jQKbfN3zsXtCa7Ea4blYTju8jLfnlF9WRvLFW4/VHPdjqaE+7dNr6ays/NCN2C+sJbWXJP16N2X0um96PL+ybW4EnkeaYfolBWX8E9akTZq3z8cC5DcqXNtE+HcSOe6twxJ1bsGaYkewxJl7gZ9gSS//Efui/BT7kh/Bah57sJrIfVieugtZnANvpqQMsJpSjH0x34r9dORPfP3zSe9nFelUfmIfdq/yK8D/YffQ7umyjF73DfYw4Oouz69sm/1YzfxmP49bCsr4NPBu/zv9FEt5f26FcwvdF/ydzsTuJYrIMe5MLGNy4iLsHt9qtAUL7iJyAqthQe4A1nXjRixl/GrzMuzHxnf2+0BERERERERERERERFbCSdhQqpuWudxwQHyo1+wkS8m8UnSO3ZaZ/BTjl3KWfciXPbTnK9bbtQiHtC1HIgORVWdNZvp52AiNzcBjVnjfG7Afyn5XD9seAH6zx/0WnWMvZf4Mewr8qGDeKVjAub8s5VqInHCyQe9VwMeBv6e920NeRhWongXkVZn9XIiNXtjN4qwms9gY0f1e9oXAp7CxqB/09R6LjTYIy6uSaaXsHMMyL8DG7p6KBbHbKB71cDXtqaWej42LDRVdp2w2ltPoPuNN9loU6eYaiZwQfgUbL7oBG7x+JzbMrCijylKygJRlNTlCOo73w9joj7X++p4fZzbzSpVMK2XnCIubt1cB7wP+Frgip6zT/VgfiwWyxDTwONLmbdl1ymZj6SXjTZXmbTfXSGRVC//RvxLrtPsjf30Hq+FBfkYV6C0LSKfsJC3SL/F3sQwhP/PpH2CBNBxGVTXTStk5vi3n2rwCq9neRXmt6ABwBxZY/gsLLF8LlnfKsBJmY+kl400V3VwjkVUtad6egjXfnoKNsYyBXwJejdU48jKq9JoFpFN2kntod5RyVTOtlJ3jSTnlnoYNsq+RNueL/B0W1H7fP4c6XacwG0svGW+qWOr2IqtGEphehNWoHgZE/mpg97QGyM+o0msWkF6zmhSpWl7ZOZ6XWfck4KPAG4A3+ee8wJi4Gsvicr5/DnWTYaWXjDfLeY1EVr2keftK4J2kzUiwjBzvxppGeRlVfp7esoDM0FtWkyJVyys7x52+PPE2bAzrB3x6FPhL4E8LjuF2rCl8N2nCzkQ3GVYm6T7jzXJeIxEREREREREREREREREREZH70blYl4tvAp8k7ZMXGsVGMXSSt95F2FCtb2FdN55YsO1rsU7DXweuKTiOvdiY3SJ/jnVozr4eGazzi9hIhLJsMq/Duufci42PfVLFZSJyjHsw8H2soy7AW1g8quBRWNCa71BW3npPwoZnPcSnX4gFtqxzsB+cPt2nX077wP2NPn0n5UHvLCx4vhYbJ3wH1scw6Rf3ZOCrWCAsCnpbfPlH/XgPYX3x1nRYJiLHgZdgIwASp2OBIvkSn4wNkH825UGvaL1NWKBI1LFOvNkgcTE2RjfxQKwj8ck+/U7gpdgwrrKgF3oDMEc6jOwULGBdBRymOOgNA6/HhqkBXIl1zD65wzIROQ78GZbXLjGABYYNPv0RLDBGlAe9KuutwZqtl+UsOwdLNvBoP4ZdWDCJMuu9h2pB7+FYcA1HUazDMqCAjZyokiz1Cdh/Ajd0uUxEjkFrKB7QP4ANxr8Tq82UqbLeqdjPMK4F/jhn+U1YyqqbsHuL92C1sXvpzWuxYVbvDeYdoT0DSidPAz6LNc9f1sUyETmGvRhLXJl4OFZ7GcDGzH4fu2f1A6zmdTt2HzDUab0GloLpLbRnGAmdimUYSSTN7Oyg+Co1vQEsFdY1Jet0quk9Bxuj+gXgQV0sE5Fj3EOwQJWkPH8z1lTNiljcbI1YfC8ru95p2IOL3y3Yf1LG47Anokni0ffR3uxO5AW97HE8BqvBvrrkvLNB74FYJpRzsMwmd2HN44uxhAQ7sVRTZctE5DiR/G7EbVgmjryuIhGLg97ttKeIz1vvr7Ga3x2Z1yk5ZfwJcNCP44PkPxzIC3rZ4zgXC3rPKjnnbNB7pG/zVuyeY163lwd1WCYiIiIiIiIiIiIiIiIiIiIiIiIiIiIiIiIiIiIiIiIiIiIiIiIiIiIisuyC1O2XHu29GAD2A2OwIw5nHmJwHHhjD+W9aSOHx/t5cURk9Vm3TOVcDztGC5bN9vskRUQSy/ED1YeAsZLlM1gtUESk75Yj6E3AjvmihRs5PA9M9ftERURgeYJeFbP9PlEREVieoDdcYZ243ycqIgLLE/RG4dKobIWNHI7RfT0ROQZ0+/T2MDDo71PYQ4oIqFXYNgae2u8TFpETWzdB7xCwEbgIC3JjwIh/nqiw/QX9PlkRkW6atxuxGl7kL7CAN44Fv0KHGKz1+0RFRKD75u0gsCOYvp6FgHfpMOwYTxYcYnAYa/7O9/skRUQS3T7IuDX4fAgLeM8F5sOA50axILnRXyIifddt0Ht88DkJZBfCjrGcdef7fXIiIllh8/ZNXW47D0wWjcbYyOGJQwxOUT5ErcxMX6+MiIiIiIiIiIjIsWlg6UX0T6MeNYCDPrm72Yr39PuYROTYtlxJRO93jXo0BOzzye3NVnxFv49JRGRFNepRw4OfiEgli5q3jXq0D9jik9PNVnx23oaNerQN2AU0fNYccEWzFe/utsxMMzXU9DL3VFiXZiseyC5vtuKBzL7C3wLZ1GzFzcw2efMW7WeF/h4issLyOidvKfi8oFGPrgX2kgY8gCFgV6MeHcypfXUss0ADuMT315NGPdqb91lETkxtQa9Rj3ZlV8jO8+mtPjkNnAecDYQPEYa6KTPjbGCTv1/n87Y26tElOetuarbigeRVUN62Rj3a3KhHm4FtPV6nKvsRkeNA9kFGGMzAamVbaQ9oSfC5rtmKzwvmTzfq0XXNVnxLD2WGms1W3MSattNey9uKNaV305uea4oisros1PT8HtZmn5wmDVKbfRmZZuuip6XZgFelzAquCMrLNpsPNurRUX9tzdk2CZIN0qZ4L4Gz035E5DgRNm8XmpzNVrwn0+dtV/Ui26xEmd24jvbgfAVpk1lETkBh0FuowSS1muyyZiueC+Ytuj/m983opswKFvaT2T+032vLDWbNVrwdr2X651503I+IHB/WAXiTray/21CjHm31L/xu7L7eVu+KcgXWXWUL9vS2iT2E2NxFmaFGox6BNUe3kQbHnkdbFHW7EZETT/IgI6xNFfVr24Y9vNjjNbqtWKDL64Iy102ZmW335ZR3XV7/P+xe28LECj5Zvb/2IyIrLGneJoErrza1J7MO/tR2O/aENTEH7Gm24k3eDO2qzAJNbEzteYiIiIiIiIiIiIiIyAlnALrLcuLrJ09fz0u6nJRlUinIYnIJaQflsJxw3VuarfiM7EFl1plrtuINwbIfkXaV2eRD2sJte8n4Mu3HOBesNwR8mXSkxzSW169ShpYKmV3ajr1sWYe/oZ42iwQ6/QTkoiwnnlIKLNiE3U26yqTiXVCSYWvXBkPMkn3NYckMOhlKhoZV6G/Y9XEG62W70uyjPcvMFiwIisgxLC/odcpyknQWDsfEdptJJREGtWt9m2RUx/ZsbabE3sx7rh6OcxPWNQdsvPCQbzMUHqdfqznyu+f0I0OLssKIFMgLes1mK242W/G0949LAl8SHJLaUTimNcykMp2ZV8iD2vag3DCDSzfDvYYa9eggnWt5PR1nB1v8Wm3Qb3SIHPs6NW9hcZaT3QS1sKVmUvHftpgOZs112Rk5CY6NzHSbHo/zIGnt8Zbknp6/h7XgowX5/qA/GVqUFUakQJWg18azpYS1vOXIpBImKhhKEhf4b2AcDV852+7Gmpb4e1HqqKUeZ9sDDw/M4b52+UMSETmGVQl6ZVlOYImZVPwhSdIsTcrvNunnediT5rIaYi/HualsHQ+eA6S14S05Of/6kaFFWWFECuT9BGTlLCdVs7OQPqXN2z4pP3mau8+PYa+ngup4I77ZiqfxAJXXVO0yi0xWklVmb6MeTQfN+n1e5vai81ui5O8A6X8GucsK/jMSkRx5Qa+bLCdVM6ksymPnNaKkRndL0txs1KM9WHNzm6efn2bpes34gmeV2Yb9J3AtcIYH0eSBTthN5ZZmK57L1PZ6zdCS/TtsKlmWLVNZYUQKdGredspyspRMKuEXd6F8D67NnHWWYqkZX8JuK5d4jfBs2rPMJPNEREREREREREREREREREREZOka9Sjy95FGPRru9/GIiPRqUT+9Rj2abNSjmUY9mgxmT3qwmwBGOxXaqEdRox7V/PNIox7N9vtERUQgv3PyPFADxoN5Y81WPOvzZ5KZYa2vUY9qSY0QmPR1AXYCI/0+URERyBnX2qhHMTDabMWzXlubwgLdjH+ex2p8ETCG1fzGgGEs0E35vAmfNwoMN1tx3O+TFRFpq+klNTev1YEFsWEskI1hNbh5LODtIK31xUDcbMURaS1xBgt4U6S1PhGRvlpIOOC1uklgqlGPRvzzuC+u0R7AZrDAN4sFvDFgzMsYxQLjsK8/HwRREZG+Cmt6E7Tfz5vAAtsEaXCLsKA245+nfJu42YqTebFvM4Hdy5vs90mKiIiISJY3c0VEVo11RQsa9Wgca67OlBXg9/GGsSYwAM1WPN/vExMRyZPXOXmqUY9msIcTUYURGDXgs/4+5q9smTONejTa75MVEcnrnDxL+vQ19ldSo1sQdEYeBq73fnhTzVY80ahHo8mIDm8iTzVb8VS/T1ZEJC/ojWGBbwqYbLbi+UY9mgDmvMY23KhHU9iP1dTwriyNerTT38eAT2C1xDEvJ+r3iYqIQEHnZCzoRc1WPOMBbxT4MGl3lRqwH6sFjmKBbcTfZ4FDzVY8ggXQGKs5ioj03dpwYmiwdgkw22zFE0ODtfmhwVoNuBuoNVvxC4YGa6/Aam3rff7dwEOBm7CfSbwGOAdYPzRYi7Ggtxv44tzh+dv7fbIiIgtjb/0e3AXArVhNrkY6qiLCH2z4+wzpfb8ZrHY3QVrbS+7tTWEjMsb6faIiItDhh7Qb9WiedLztG/X7qSJyvOv0u7ejWO0uAp7W74MVERERkS7k5dMbz8yaXO5ceEnn57Bc7wcYAyPKyiIiK6VoGNoI1rSdzFvonZLnsWbveLMVj3a531Hv/zeOZWiZ9H0q4InIisqr6c2SZj2exNJMzfviCX89FbvHN0WaSmon6VPcKf886/N3BmXuxJ4Mx5ltJrFgONPviyIiq1e2c3JE+uBijDS/HqTZkOexjsqzPn+E9t/AqAEbSYMfWLBLlo1iAS7GuraMBNNRvy+IiKxu2ae3E9g9vHEsUM37+7i/YtIxuWNY4Bsh/Z2MKSxw7fca2zBptuWY9iC6E5j34WszpEFVRGTFLAQ9b9Y+Fxhp1KPIHzIMAzP+uYYFrll/H/H3GSywTfjnEdJ7gaP+eRQLcmOkTd/I3yd9m5p+PEhEjhnB79hGK1W2iMhK+3/sgX/zOFM6OwAAAABJRU5ErkJggg=="/>
          <p:cNvSpPr>
            <a:spLocks noChangeAspect="1" noChangeArrowheads="1"/>
          </p:cNvSpPr>
          <p:nvPr/>
        </p:nvSpPr>
        <p:spPr bwMode="auto">
          <a:xfrm>
            <a:off x="250230" y="649387"/>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dirty="0"/>
          </a:p>
        </p:txBody>
      </p:sp>
      <p:sp>
        <p:nvSpPr>
          <p:cNvPr id="8" name="AutoShape 6" descr="data:image/png;filename=signature-D_Lazzerini-20201207.png;base64,iVBORw0KGgoAAAANSUhEUgAAAT0AAAClCAYAAAAu2SoHAAAABGdBTUEAALGPC/xhBQAAACBjSFJNAAB6JgAAgIQAAPoAAACA6AAAdTAAAOpgAAA6mAAAF3CculE8AAAABmJLR0QA/wD/AP+gvaeTAAAWPElEQVR42u3dfXQcV3nH8a9sh7pJWq3MSyjkrIc10EMLRRyHJlDOQYBTUkJB0DqBQolSwOattdNCbdIWxEtpXDigEAh1gCJSEtIEDgpNSqhVkAvkwCkpChgCpV7GS18CFCRDmoTExP3jeUZzdzQzO7uSsrb8+5yzZ3fe7rzI+/jemXufBREREREREREREREREREREREREREREREREREREREREREREREREREREREREREREREREZGVVwOOBq/7gDngY0A9Z/33+Hqzmfm3+vwnZuaP+/zdwOn++fM97jtxFIgrnFvRsY5m9hu+xissP7Vk+Td9H3nr3At8F3gzMJBzPdb79F3Ao4LjfZnPf0HONiLShXXB5x9iweYBwOOB3wGe4J/v8HVOBl7snx8P/AbwBZ++EngH8HvAvwblno8Fs4+UHEeVfXer7Fi/A+wN1h3EAgpAq8LyxBxwbWa/t2emw3XWA88G/gK4DfhcwbGv9/0/vcdzF5ESNfJrQ1f5/FcG8/7A533C368Klj0UOAL8D7DW5w37evt8uqimV2XfoSo1vbJjDa3z4zsKfKji8qQWd6Bk/0Xr/JHPv4Timl7yutDnq6Ynsoxq5Aee32JxsPgScA/wEOA/gJ8CDw6Wf8q3Odun/8qnkxpX1aCXt+9QlaDX6VgT7/fyPgOcVHF5EtB+BPxN5vXszDrfx5rE48DbsZriUWALxUHvK8CPsRrwg1HQE1lWNfIDz5k+/1M+PUxacwK42KdfH2zzAtprRE3sy3uyT1cNetl9Z3UKelWOFew+41HgG34sVFxedk9vvMM6M8C5BdcjCXo3AK8mDfwKeiLLZE3JsiF/P+zv2/39QViNZnMwPylnCgtyzweeCjwC+DhwZ5fHld13t6oc61bgbVhN7FxgPlNGp+UAX8ceSISv8Zx1HgBcgAWrjZQ3ixOXAzdj90jP6fE6iEiOGvm1rct9/muwWsuPKa7dPCfY7gM+71v+PhIsq1rTC/edp6ymV+VYn4Q9Ib0LOCunjE7Le72n9y6fdzMWfMtqegCPwZrlybGrpieyROHT29OxWtEa4NFYTa0JTAIvBH4B6wLyh8E2o1gT8lXAJ33elcBLvYxDwP4Kx1G27yIP9G1C+4ANFY714ViA+Tow5q/EV7EHKGXLr/TPD8s5BigO1hcDv40F1ZcDN3a4Lrdhtc3xCtdQRCqqsbiv3P8C15D2lfuyL3tCZtu1wH/6No/0eQNYwDoKvCWzfpV+etl95ymqxb2j4rEeKinjBuzBR9nysnt6R7GAWVQbHPFj+CHwa5TX9MCaxgdQTU9ERERERERERERERERERERERERERGTB54GLgukBLHPJ+g7bnYF1Fu7HMa70dgBPodpY3E5lzPrns0gTmZapel2r/p1EJLCBNL1UYh3p6IUy64FGn45xJbdLLHfQW48leuik6nWt+ncSOW7UgH/Avni3AZdh/7uDJbE84K+bSbOVgGUsOYClid+HjUM9C/g3bCjYd7EvSlEZH8S+TF/CAsdbga/5et8mzUsX1ki6KT/rdVgShFuxhAZxsKyojDOw3HYfw2o73yDNFVi2Xd5xFp1fWdAr2gZgF1ajmwWuprim9xr/u34N+BfgsTnXtew8s38nkePeK0jTmT8A+DBWAzgL+7IN+rIzgf/G/uf/dezLfJov2wVc6tv8DEsacFKHMsIaxBnAPwM/5+uNAV/0z9mgV7X80DOwL3Ky3mWkQa+sjDOw37VIxhW/MDiusu2yx1l2fkVBr2ybZ2AB/Bex/6DeT37QOxs4iKXYAkuXdSg4pjDoFZ2nanqyqqzDsqCMY7W1z2BpzJvYl+w0FmdJqWNZf28Avufz9vj7WdjvS/y7Tz+rpIzwtya+jCXKfBHWNHsKcErBMVctvxlMPwurxST5+S7Hsp10KgMsSCTB4dukQa7TduFxdnN+Va7JM4HrsRRaYEHviTllPBO4DkvigH++DPjVnHWLzlNkVVmDNX0eAUxgzZfPYQFhLRbYhoPXk7Ev81rsf//EyaS1hLuD+WVlhJ6OPQzYgP14z3tJm9hZvZS/lvaEqfd1UcaRTFkDFbcLj7Ob86u6TXg+9xaUMVAw776c+UcqbCty3FuD/VDN5Vhut9dh6cx/Gav5jQKbfN3zsXtCa7Ea4blYTju8jLfnlF9WRvLFW4/VHPdjqaE+7dNr6ays/NCN2C+sJbWXJP16N2X0um96PL+ybW4EnkeaYfolBWX8E9akTZq3z8cC5DcqXNtE+HcSOe6twxJ1bsGaYkewxJl7gZ9gSS//Efui/BT7kh/Bah57sJrIfVieugtZnANvpqQMsJpSjH0x34r9dORPfP3zSe9nFelUfmIfdq/yK8D/YffQ7umyjF73DfYw4Oouz69sm/1YzfxmP49bCsr4NPBu/zv9FEt5f26FcwvdF/ydzsTuJYrIMe5MLGNy4iLsHt9qtAUL7iJyAqthQe4A1nXjRixl/GrzMuzHxnf2+0BERERERERERERERFbCSdhQqpuWudxwQHyo1+wkS8m8UnSO3ZaZ/BTjl3KWfciXPbTnK9bbtQiHtC1HIgORVWdNZvp52AiNzcBjVnjfG7Afyn5XD9seAH6zx/0WnWMvZf4Mewr8qGDeKVjAub8s5VqInHCyQe9VwMeBv6e920NeRhWongXkVZn9XIiNXtjN4qwms9gY0f1e9oXAp7CxqB/09R6LjTYIy6uSaaXsHMMyL8DG7p6KBbHbKB71cDXtqaWej42LDRVdp2w2ltPoPuNN9loU6eYaiZwQfgUbL7oBG7x+JzbMrCijylKygJRlNTlCOo73w9joj7X++p4fZzbzSpVMK2XnCIubt1cB7wP+Frgip6zT/VgfiwWyxDTwONLmbdl1ymZj6SXjTZXmbTfXSGRVC//RvxLrtPsjf30Hq+FBfkYV6C0LSKfsJC3SL/F3sQwhP/PpH2CBNBxGVTXTStk5vi3n2rwCq9neRXmt6ABwBxZY/gsLLF8LlnfKsBJmY+kl400V3VwjkVUtad6egjXfnoKNsYyBXwJejdU48jKq9JoFpFN2kntod5RyVTOtlJ3jSTnlnoYNsq+RNueL/B0W1H7fP4c6XacwG0svGW+qWOr2IqtGEphehNWoHgZE/mpg97QGyM+o0msWkF6zmhSpWl7ZOZ6XWfck4KPAG4A3+ee8wJi4Gsvicr5/DnWTYaWXjDfLeY1EVr2keftK4J2kzUiwjBzvxppGeRlVfp7esoDM0FtWkyJVyys7x52+PPE2bAzrB3x6FPhL4E8LjuF2rCl8N2nCzkQ3GVYm6T7jzXJeIxEREREREREREREREREREZH70blYl4tvAp8k7ZMXGsVGMXSSt95F2FCtb2FdN55YsO1rsU7DXweuKTiOvdiY3SJ/jnVozr4eGazzi9hIhLJsMq/Duufci42PfVLFZSJyjHsw8H2soy7AW1g8quBRWNCa71BW3npPwoZnPcSnX4gFtqxzsB+cPt2nX077wP2NPn0n5UHvLCx4vhYbJ3wH1scw6Rf3ZOCrWCAsCnpbfPlH/XgPYX3x1nRYJiLHgZdgIwASp2OBIvkSn4wNkH825UGvaL1NWKBI1LFOvNkgcTE2RjfxQKwj8ck+/U7gpdgwrrKgF3oDMEc6jOwULGBdBRymOOgNA6/HhqkBXIl1zD65wzIROQ78GZbXLjGABYYNPv0RLDBGlAe9KuutwZqtl+UsOwdLNvBoP4ZdWDCJMuu9h2pB7+FYcA1HUazDMqCAjZyokiz1Cdh/Ajd0uUxEjkFrKB7QP4ANxr8Tq82UqbLeqdjPMK4F/jhn+U1YyqqbsHuL92C1sXvpzWuxYVbvDeYdoT0DSidPAz6LNc9f1sUyETmGvRhLXJl4OFZ7GcDGzH4fu2f1A6zmdTt2HzDUab0GloLpLbRnGAmdimUYSSTN7Oyg+Co1vQEsFdY1Jet0quk9Bxuj+gXgQV0sE5Fj3EOwQJWkPH8z1lTNiljcbI1YfC8ru95p2IOL3y3Yf1LG47Anokni0ffR3uxO5AW97HE8BqvBvrrkvLNB74FYJpRzsMwmd2HN44uxhAQ7sVRTZctE5DiR/G7EbVgmjryuIhGLg97ttKeIz1vvr7Ga3x2Z1yk5ZfwJcNCP44PkPxzIC3rZ4zgXC3rPKjnnbNB7pG/zVuyeY163lwd1WCYiIiIiIiIiIiIiIiIiIiIiIiIiIiIiIiIiIiIiIiIiIiIiIiIiIiIisuyC1O2XHu29GAD2A2OwIw5nHmJwHHhjD+W9aSOHx/t5cURk9Vm3TOVcDztGC5bN9vskRUQSy/ED1YeAsZLlM1gtUESk75Yj6E3AjvmihRs5PA9M9ftERURgeYJeFbP9PlEREVieoDdcYZ243ycqIgLLE/RG4dKobIWNHI7RfT0ROQZ0+/T2MDDo71PYQ4oIqFXYNgae2u8TFpETWzdB7xCwEbgIC3JjwIh/nqiw/QX9PlkRkW6atxuxGl7kL7CAN44Fv0KHGKz1+0RFRKD75u0gsCOYvp6FgHfpMOwYTxYcYnAYa/7O9/skRUQS3T7IuDX4fAgLeM8F5sOA50axILnRXyIifddt0Ht88DkJZBfCjrGcdef7fXIiIllh8/ZNXW47D0wWjcbYyOGJQwxOUT5ErcxMX6+MiIiIiIiIiIjIsWlg6UX0T6MeNYCDPrm72Yr39PuYROTYtlxJRO93jXo0BOzzye3NVnxFv49JRGRFNepRw4OfiEgli5q3jXq0D9jik9PNVnx23oaNerQN2AU0fNYccEWzFe/utsxMMzXU9DL3VFiXZiseyC5vtuKBzL7C3wLZ1GzFzcw2efMW7WeF/h4issLyOidvKfi8oFGPrgX2kgY8gCFgV6MeHcypfXUss0ADuMT315NGPdqb91lETkxtQa9Rj3ZlV8jO8+mtPjkNnAecDYQPEYa6KTPjbGCTv1/n87Y26tElOetuarbigeRVUN62Rj3a3KhHm4FtPV6nKvsRkeNA9kFGGMzAamVbaQ9oSfC5rtmKzwvmTzfq0XXNVnxLD2WGms1W3MSattNey9uKNaV305uea4oisros1PT8HtZmn5wmDVKbfRmZZuuip6XZgFelzAquCMrLNpsPNurRUX9tzdk2CZIN0qZ4L4Gz035E5DgRNm8XmpzNVrwn0+dtV/Ui26xEmd24jvbgfAVpk1lETkBh0FuowSS1muyyZiueC+Ytuj/m983opswKFvaT2T+032vLDWbNVrwdr2X651503I+IHB/WAXiTray/21CjHm31L/xu7L7eVu+KcgXWXWUL9vS2iT2E2NxFmaFGox6BNUe3kQbHnkdbFHW7EZETT/IgI6xNFfVr24Y9vNjjNbqtWKDL64Iy102ZmW335ZR3XV7/P+xe28LECj5Zvb/2IyIrLGneJoErrza1J7MO/tR2O/aENTEH7Gm24k3eDO2qzAJNbEzteYiIiIiIiIiIiIiIyAlnALrLcuLrJ09fz0u6nJRlUinIYnIJaQflsJxw3VuarfiM7EFl1plrtuINwbIfkXaV2eRD2sJte8n4Mu3HOBesNwR8mXSkxzSW169ShpYKmV3ajr1sWYe/oZ42iwQ6/QTkoiwnnlIKLNiE3U26yqTiXVCSYWvXBkPMkn3NYckMOhlKhoZV6G/Y9XEG62W70uyjPcvMFiwIisgxLC/odcpyknQWDsfEdptJJREGtWt9m2RUx/ZsbabE3sx7rh6OcxPWNQdsvPCQbzMUHqdfqznyu+f0I0OLssKIFMgLes1mK242W/G0949LAl8SHJLaUTimNcykMp2ZV8iD2vag3DCDSzfDvYYa9eggnWt5PR1nB1v8Wm3Qb3SIHPs6NW9hcZaT3QS1sKVmUvHftpgOZs112Rk5CY6NzHSbHo/zIGnt8Zbknp6/h7XgowX5/qA/GVqUFUakQJWg18azpYS1vOXIpBImKhhKEhf4b2AcDV852+7Gmpb4e1HqqKUeZ9sDDw/M4b52+UMSETmGVQl6ZVlOYImZVPwhSdIsTcrvNunnediT5rIaYi/HualsHQ+eA6S14S05Of/6kaFFWWFECuT9BGTlLCdVs7OQPqXN2z4pP3mau8+PYa+ngup4I77ZiqfxAJXXVO0yi0xWklVmb6MeTQfN+n1e5vai81ui5O8A6X8GucsK/jMSkRx5Qa+bLCdVM6ksymPnNaKkRndL0txs1KM9WHNzm6efn2bpes34gmeV2Yb9J3AtcIYH0eSBTthN5ZZmK57L1PZ6zdCS/TtsKlmWLVNZYUQKdGredspyspRMKuEXd6F8D67NnHWWYqkZX8JuK5d4jfBs2rPMJPNEREREREREREREREREREREZOka9Sjy95FGPRru9/GIiPRqUT+9Rj2abNSjmUY9mgxmT3qwmwBGOxXaqEdRox7V/PNIox7N9vtERUQgv3PyPFADxoN5Y81WPOvzZ5KZYa2vUY9qSY0QmPR1AXYCI/0+URERyBnX2qhHMTDabMWzXlubwgLdjH+ex2p8ETCG1fzGgGEs0E35vAmfNwoMN1tx3O+TFRFpq+klNTev1YEFsWEskI1hNbh5LODtIK31xUDcbMURaS1xBgt4U6S1PhGRvlpIOOC1uklgqlGPRvzzuC+u0R7AZrDAN4sFvDFgzMsYxQLjsK8/HwRREZG+Cmt6E7Tfz5vAAtsEaXCLsKA245+nfJu42YqTebFvM4Hdy5vs90mKiIiISJY3c0VEVo11RQsa9Wgca67OlBXg9/GGsSYwAM1WPN/vExMRyZPXOXmqUY9msIcTUYURGDXgs/4+5q9smTONejTa75MVEcnrnDxL+vQ19ldSo1sQdEYeBq73fnhTzVY80ahHo8mIDm8iTzVb8VS/T1ZEJC/ojWGBbwqYbLbi+UY9mgDmvMY23KhHU9iP1dTwriyNerTT38eAT2C1xDEvJ+r3iYqIQEHnZCzoRc1WPOMBbxT4MGl3lRqwH6sFjmKBbcTfZ4FDzVY8ggXQGKs5ioj03dpwYmiwdgkw22zFE0ODtfmhwVoNuBuoNVvxC4YGa6/Aam3rff7dwEOBm7CfSbwGOAdYPzRYi7Ggtxv44tzh+dv7fbIiIgtjb/0e3AXArVhNrkY6qiLCH2z4+wzpfb8ZrHY3QVrbS+7tTWEjMsb6faIiItDhh7Qb9WiedLztG/X7qSJyvOv0u7ejWO0uAp7W74MVERERkS7k5dMbz8yaXO5ceEnn57Bc7wcYAyPKyiIiK6VoGNoI1rSdzFvonZLnsWbveLMVj3a531Hv/zeOZWiZ9H0q4InIisqr6c2SZj2exNJMzfviCX89FbvHN0WaSmon6VPcKf886/N3BmXuxJ4Mx5ltJrFgONPviyIiq1e2c3JE+uBijDS/HqTZkOexjsqzPn+E9t/AqAEbSYMfWLBLlo1iAS7GuraMBNNRvy+IiKxu2ae3E9g9vHEsUM37+7i/YtIxuWNY4Bsh/Z2MKSxw7fca2zBptuWY9iC6E5j34WszpEFVRGTFLAQ9b9Y+Fxhp1KPIHzIMAzP+uYYFrll/H/H3GSywTfjnEdJ7gaP+eRQLcmOkTd/I3yd9m5p+PEhEjhnB79hGK1W2iMhK+3/sgX/zOFM6OwAAAABJRU5ErkJggg=="/>
          <p:cNvSpPr>
            <a:spLocks noChangeAspect="1" noChangeArrowheads="1"/>
          </p:cNvSpPr>
          <p:nvPr/>
        </p:nvSpPr>
        <p:spPr bwMode="auto">
          <a:xfrm>
            <a:off x="374055" y="773212"/>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dirty="0"/>
          </a:p>
        </p:txBody>
      </p:sp>
      <p:sp>
        <p:nvSpPr>
          <p:cNvPr id="11" name="Espace réservé de la date 2">
            <a:extLst>
              <a:ext uri="{FF2B5EF4-FFF2-40B4-BE49-F238E27FC236}">
                <a16:creationId xmlns:a16="http://schemas.microsoft.com/office/drawing/2014/main" id="{9A474E29-C931-4762-AB8C-484036219FB8}"/>
              </a:ext>
            </a:extLst>
          </p:cNvPr>
          <p:cNvSpPr>
            <a:spLocks noGrp="1"/>
          </p:cNvSpPr>
          <p:nvPr>
            <p:ph type="dt" sz="half" idx="10"/>
          </p:nvPr>
        </p:nvSpPr>
        <p:spPr>
          <a:xfrm>
            <a:off x="8248500" y="6378000"/>
            <a:ext cx="1267500" cy="480000"/>
          </a:xfrm>
        </p:spPr>
        <p:txBody>
          <a:bodyPr/>
          <a:lstStyle/>
          <a:p>
            <a:pPr algn="r"/>
            <a:r>
              <a:rPr lang="fr-FR" cap="all"/>
              <a:t>22/11/2022</a:t>
            </a:r>
            <a:endParaRPr lang="fr-FR" cap="all" dirty="0"/>
          </a:p>
        </p:txBody>
      </p:sp>
      <p:sp>
        <p:nvSpPr>
          <p:cNvPr id="9" name="ZoneTexte 8"/>
          <p:cNvSpPr txBox="1"/>
          <p:nvPr/>
        </p:nvSpPr>
        <p:spPr>
          <a:xfrm>
            <a:off x="250229" y="649387"/>
            <a:ext cx="9405539" cy="830997"/>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LE BARÈME INDICATIF MODIFIÉ pour le fond social des cantines</a:t>
            </a:r>
          </a:p>
        </p:txBody>
      </p:sp>
      <p:sp>
        <p:nvSpPr>
          <p:cNvPr id="13" name="Espace réservé du contenu 12"/>
          <p:cNvSpPr>
            <a:spLocks noGrp="1"/>
          </p:cNvSpPr>
          <p:nvPr>
            <p:ph idx="1"/>
          </p:nvPr>
        </p:nvSpPr>
        <p:spPr>
          <a:xfrm>
            <a:off x="250230" y="1556792"/>
            <a:ext cx="9220257" cy="3287984"/>
          </a:xfrm>
        </p:spPr>
        <p:txBody>
          <a:bodyPr/>
          <a:lstStyle/>
          <a:p>
            <a:endParaRPr lang="fr-FR" dirty="0"/>
          </a:p>
          <a:p>
            <a:endParaRPr lang="fr-FR" dirty="0"/>
          </a:p>
        </p:txBody>
      </p:sp>
      <p:pic>
        <p:nvPicPr>
          <p:cNvPr id="2" name="Image 1">
            <a:extLst>
              <a:ext uri="{FF2B5EF4-FFF2-40B4-BE49-F238E27FC236}">
                <a16:creationId xmlns:a16="http://schemas.microsoft.com/office/drawing/2014/main" id="{96DA5A52-E114-44B4-BAC7-A51FE559B11B}"/>
              </a:ext>
            </a:extLst>
          </p:cNvPr>
          <p:cNvPicPr>
            <a:picLocks noChangeAspect="1"/>
          </p:cNvPicPr>
          <p:nvPr/>
        </p:nvPicPr>
        <p:blipFill>
          <a:blip r:embed="rId2"/>
          <a:stretch>
            <a:fillRect/>
          </a:stretch>
        </p:blipFill>
        <p:spPr>
          <a:xfrm>
            <a:off x="188315" y="1639603"/>
            <a:ext cx="9529365" cy="4579177"/>
          </a:xfrm>
          <a:prstGeom prst="rect">
            <a:avLst/>
          </a:prstGeom>
        </p:spPr>
      </p:pic>
    </p:spTree>
    <p:extLst>
      <p:ext uri="{BB962C8B-B14F-4D97-AF65-F5344CB8AC3E}">
        <p14:creationId xmlns:p14="http://schemas.microsoft.com/office/powerpoint/2010/main" val="154125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r>
              <a:rPr lang="fr-FR" dirty="0"/>
              <a:t>2 – L’attribution des fonds sociaux</a:t>
            </a:r>
          </a:p>
          <a:p>
            <a:endParaRPr lang="fr-FR" dirty="0"/>
          </a:p>
          <a:p>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7</a:t>
            </a:fld>
            <a:endParaRPr lang="fr-FR" dirty="0"/>
          </a:p>
        </p:txBody>
      </p:sp>
      <p:sp>
        <p:nvSpPr>
          <p:cNvPr id="3" name="Espace réservé de la date 2"/>
          <p:cNvSpPr>
            <a:spLocks noGrp="1"/>
          </p:cNvSpPr>
          <p:nvPr>
            <p:ph type="dt" sz="half" idx="10"/>
          </p:nvPr>
        </p:nvSpPr>
        <p:spPr/>
        <p:txBody>
          <a:bodyPr/>
          <a:lstStyle/>
          <a:p>
            <a:pPr algn="r"/>
            <a:r>
              <a:rPr lang="fr-FR" cap="all"/>
              <a:t>22/11/2022</a:t>
            </a:r>
            <a:endParaRPr lang="fr-FR" cap="all" dirty="0"/>
          </a:p>
        </p:txBody>
      </p:sp>
      <p:sp>
        <p:nvSpPr>
          <p:cNvPr id="8" name="Espace réservé du pied de page 3">
            <a:extLst>
              <a:ext uri="{FF2B5EF4-FFF2-40B4-BE49-F238E27FC236}">
                <a16:creationId xmlns:a16="http://schemas.microsoft.com/office/drawing/2014/main" id="{777DD4BB-C01A-4C7A-8A4D-406096D9599E}"/>
              </a:ext>
            </a:extLst>
          </p:cNvPr>
          <p:cNvSpPr>
            <a:spLocks noGrp="1"/>
          </p:cNvSpPr>
          <p:nvPr>
            <p:ph type="ftr" sz="quarter" idx="11"/>
          </p:nvPr>
        </p:nvSpPr>
        <p:spPr>
          <a:xfrm>
            <a:off x="390000" y="6378000"/>
            <a:ext cx="6396000" cy="480000"/>
          </a:xfrm>
        </p:spPr>
        <p:txBody>
          <a:bodyPr/>
          <a:lstStyle/>
          <a:p>
            <a:r>
              <a:rPr lang="fr-FR"/>
              <a:t>webinaire fonds sociaux</a:t>
            </a:r>
            <a:endParaRPr lang="fr-FR" dirty="0"/>
          </a:p>
        </p:txBody>
      </p:sp>
    </p:spTree>
    <p:extLst>
      <p:ext uri="{BB962C8B-B14F-4D97-AF65-F5344CB8AC3E}">
        <p14:creationId xmlns:p14="http://schemas.microsoft.com/office/powerpoint/2010/main" val="1422531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Bourse et fonds social cantine </a:t>
            </a:r>
            <a:br>
              <a:rPr lang="fr-FR" dirty="0"/>
            </a:br>
            <a:endParaRPr lang="fr-FR" dirty="0"/>
          </a:p>
        </p:txBody>
      </p:sp>
      <p:sp>
        <p:nvSpPr>
          <p:cNvPr id="3" name="Espace réservé du contenu 2"/>
          <p:cNvSpPr>
            <a:spLocks noGrp="1"/>
          </p:cNvSpPr>
          <p:nvPr>
            <p:ph idx="1"/>
          </p:nvPr>
        </p:nvSpPr>
        <p:spPr/>
        <p:txBody>
          <a:bodyPr/>
          <a:lstStyle/>
          <a:p>
            <a:r>
              <a:rPr lang="fr-FR" sz="1400" dirty="0"/>
              <a:t>La bourse vient en déduction des frais de cantine. Si le montant de la bourse ne couvre pas l’ensemble des frais de cantine et que la famille est en difficulté, le fonds social cantine peut être mobilisé.</a:t>
            </a:r>
          </a:p>
          <a:p>
            <a:r>
              <a:rPr lang="fr-FR" sz="1400" dirty="0"/>
              <a:t> </a:t>
            </a:r>
          </a:p>
          <a:p>
            <a:r>
              <a:rPr lang="fr-FR" sz="1400" dirty="0"/>
              <a:t>Le montant de l’aide accordée vient en déduction du tarif du par la famille en règlement des frais de restauration. L’attribution de ce fonds social est notifié au responsable de l’élève. Cette aide ne peut en aucun cas être versée directement à la famille. </a:t>
            </a:r>
          </a:p>
          <a:p>
            <a:r>
              <a:rPr lang="fr-FR" sz="1400" dirty="0"/>
              <a:t> </a:t>
            </a:r>
          </a:p>
          <a:p>
            <a:r>
              <a:rPr lang="fr-FR" sz="1400" dirty="0"/>
              <a:t>La circulaire du 22 aout 2017 prévoit en effet une gratuité de la restauration scolaire de manière exceptionnelle.. La décision de gratuité doit correspondre à une situation exceptionnelle et momentanée. C'est ainsi que les critères d'attribution des aides du fonds social pour les cantines, validés par le conseil d'administration, ne peuvent prévoir pour une tranche de quotient familial une gratuité totale de la restauration à l'année. En conséquence, si une situation ne peut trouver totalement réponse par les critères définis pour l'établissement au titre du fonds social cantines, il est préférable de compléter par une aide du fonds social collégien ou lycéen l'aide du fonds social cantines si des situations particulières le justifient à une période de l'année scolaire.</a:t>
            </a:r>
          </a:p>
          <a:p>
            <a:endParaRPr lang="fr-FR" dirty="0"/>
          </a:p>
        </p:txBody>
      </p:sp>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8</a:t>
            </a:fld>
            <a:endParaRPr lang="fr-FR"/>
          </a:p>
        </p:txBody>
      </p:sp>
    </p:spTree>
    <p:extLst>
      <p:ext uri="{BB962C8B-B14F-4D97-AF65-F5344CB8AC3E}">
        <p14:creationId xmlns:p14="http://schemas.microsoft.com/office/powerpoint/2010/main" val="521479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9999" y="980728"/>
            <a:ext cx="9126000" cy="480000"/>
          </a:xfrm>
        </p:spPr>
        <p:txBody>
          <a:bodyPr/>
          <a:lstStyle/>
          <a:p>
            <a:r>
              <a:rPr lang="fr-FR" dirty="0"/>
              <a:t>Bourses et GFE</a:t>
            </a:r>
          </a:p>
        </p:txBody>
      </p:sp>
      <p:sp>
        <p:nvSpPr>
          <p:cNvPr id="3" name="Espace réservé du contenu 2"/>
          <p:cNvSpPr>
            <a:spLocks noGrp="1"/>
          </p:cNvSpPr>
          <p:nvPr>
            <p:ph idx="1"/>
          </p:nvPr>
        </p:nvSpPr>
        <p:spPr>
          <a:xfrm>
            <a:off x="389999" y="2276872"/>
            <a:ext cx="9126000" cy="3432000"/>
          </a:xfrm>
        </p:spPr>
        <p:txBody>
          <a:bodyPr/>
          <a:lstStyle/>
          <a:p>
            <a:r>
              <a:rPr lang="fr-FR" dirty="0"/>
              <a:t> </a:t>
            </a:r>
            <a:endParaRPr lang="fr-FR" sz="1600" dirty="0"/>
          </a:p>
          <a:p>
            <a:r>
              <a:rPr lang="fr-FR" sz="1600" dirty="0"/>
              <a:t>Il est possible de décocher dans GFE l’imputation automatique des frais scolaires sur la bourse sur l’écran qui fait apparaitre le responsable financier de l’élève et de créer un autre dossier de responsable financier qui sera débiteur de la facture de demi-pension.</a:t>
            </a:r>
          </a:p>
          <a:p>
            <a:endParaRPr lang="fr-FR" sz="1600" dirty="0"/>
          </a:p>
          <a:p>
            <a:r>
              <a:rPr lang="fr-FR" sz="1600" dirty="0"/>
              <a:t>Cette possibilité doit permettre d’apprécier la situation de précarité de certaines familles pour lesquelles la bourse doit leur être intégralement versée et le fonds social cantine venir couvrir les frais de cantine </a:t>
            </a:r>
          </a:p>
          <a:p>
            <a:endParaRPr lang="fr-FR" dirty="0"/>
          </a:p>
          <a:p>
            <a:endParaRPr lang="fr-FR" dirty="0"/>
          </a:p>
        </p:txBody>
      </p:sp>
      <p:sp>
        <p:nvSpPr>
          <p:cNvPr id="4" name="Espace réservé de la date 3"/>
          <p:cNvSpPr>
            <a:spLocks noGrp="1"/>
          </p:cNvSpPr>
          <p:nvPr>
            <p:ph type="dt" sz="half" idx="10"/>
          </p:nvPr>
        </p:nvSpPr>
        <p:spPr/>
        <p:txBody>
          <a:bodyPr/>
          <a:lstStyle/>
          <a:p>
            <a:r>
              <a:rPr lang="fr-FR"/>
              <a:t>22/11/2022</a:t>
            </a:r>
          </a:p>
        </p:txBody>
      </p:sp>
      <p:sp>
        <p:nvSpPr>
          <p:cNvPr id="5" name="Espace réservé du pied de page 4"/>
          <p:cNvSpPr>
            <a:spLocks noGrp="1"/>
          </p:cNvSpPr>
          <p:nvPr>
            <p:ph type="ftr" sz="quarter" idx="11"/>
          </p:nvPr>
        </p:nvSpPr>
        <p:spPr/>
        <p:txBody>
          <a:bodyPr/>
          <a:lstStyle/>
          <a:p>
            <a:r>
              <a:rPr lang="fr-FR"/>
              <a:t>webinaire fonds sociaux</a:t>
            </a:r>
            <a:endParaRPr lang="fr-FR" dirty="0"/>
          </a:p>
        </p:txBody>
      </p:sp>
      <p:sp>
        <p:nvSpPr>
          <p:cNvPr id="6" name="Espace réservé du numéro de diapositive 5"/>
          <p:cNvSpPr>
            <a:spLocks noGrp="1"/>
          </p:cNvSpPr>
          <p:nvPr>
            <p:ph type="sldNum" sz="quarter" idx="12"/>
          </p:nvPr>
        </p:nvSpPr>
        <p:spPr/>
        <p:txBody>
          <a:bodyPr/>
          <a:lstStyle/>
          <a:p>
            <a:fld id="{CCDBF02A-A09E-4FE5-9233-548035B2EC6F}" type="slidenum">
              <a:rPr lang="fr-FR" smtClean="0"/>
              <a:t>9</a:t>
            </a:fld>
            <a:endParaRPr lang="fr-FR"/>
          </a:p>
        </p:txBody>
      </p:sp>
    </p:spTree>
    <p:extLst>
      <p:ext uri="{BB962C8B-B14F-4D97-AF65-F5344CB8AC3E}">
        <p14:creationId xmlns:p14="http://schemas.microsoft.com/office/powerpoint/2010/main" val="2113923563"/>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2_FOND ECRAN_4_3" id="{10C338DC-25DE-DE49-B378-885F7B62B31C}" vid="{8EB08C32-EACE-6D4D-9991-56925EA9F4D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2c7ddd52-0a06-43b1-a35c-dcb15ea2e3f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B448C3-5FE1-481F-85C8-33598570CB24}">
  <ds:schemaRefs>
    <ds:schemaRef ds:uri="http://schemas.microsoft.com/sharepoint/v3/contenttype/forms"/>
  </ds:schemaRefs>
</ds:datastoreItem>
</file>

<file path=customXml/itemProps2.xml><?xml version="1.0" encoding="utf-8"?>
<ds:datastoreItem xmlns:ds="http://schemas.openxmlformats.org/officeDocument/2006/customXml" ds:itemID="{BE665D03-BD43-4A86-B6D2-5126C047A9BC}">
  <ds:schemaRefs>
    <ds:schemaRef ds:uri="http://schemas.microsoft.com/office/2006/metadata/properties"/>
    <ds:schemaRef ds:uri="http://purl.org/dc/dcmitype/"/>
    <ds:schemaRef ds:uri="http://www.w3.org/XML/1998/namespac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2c7ddd52-0a06-43b1-a35c-dcb15ea2e3f4"/>
    <ds:schemaRef ds:uri="http://purl.org/dc/elements/1.1/"/>
  </ds:schemaRefs>
</ds:datastoreItem>
</file>

<file path=customXml/itemProps3.xml><?xml version="1.0" encoding="utf-8"?>
<ds:datastoreItem xmlns:ds="http://schemas.openxmlformats.org/officeDocument/2006/customXml" ds:itemID="{1035F979-A072-4E70-A14C-C63B81B29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5493</TotalTime>
  <Words>2773</Words>
  <Application>Microsoft Office PowerPoint</Application>
  <PresentationFormat>Format A4 (210 x 297 mm)</PresentationFormat>
  <Paragraphs>253</Paragraphs>
  <Slides>26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26</vt:i4>
      </vt:variant>
    </vt:vector>
  </HeadingPairs>
  <TitlesOfParts>
    <vt:vector size="30" baseType="lpstr">
      <vt:lpstr>Arial</vt:lpstr>
      <vt:lpstr>Calibri</vt:lpstr>
      <vt:lpstr>Marianne</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Bourse et fonds social cantine  </vt:lpstr>
      <vt:lpstr>Bourses et GFE</vt:lpstr>
      <vt:lpstr>Fonds sociaux et frais d’optique ou dentaires </vt:lpstr>
      <vt:lpstr>Fonds sociaux et frais médicaux </vt:lpstr>
      <vt:lpstr>Fonds sociaux et fracture numérique </vt:lpstr>
      <vt:lpstr>Fonds sociaux et équipements sportifs ou artistiques</vt:lpstr>
      <vt:lpstr>Fonds sociaux et élèves post bac </vt:lpstr>
      <vt:lpstr>Fonds sociaux et apprentis</vt:lpstr>
      <vt:lpstr>Tableau de synthèse des possibilités de mobilisation des fonds sociaux  </vt:lpstr>
      <vt:lpstr>Fonds sociaux et séjours sportifs hors temps scolaire </vt:lpstr>
      <vt:lpstr>Fonds social et activités péri et parascolaires pendant le temps scolaire </vt:lpstr>
      <vt:lpstr>Fonds sociaux et projet d’actions sociales ou éducatives </vt:lpstr>
      <vt:lpstr>Présentation PowerPoint</vt:lpstr>
      <vt:lpstr>Le rôle des instances </vt:lpstr>
      <vt:lpstr>Le projet d’action sociales ou éducatives </vt:lpstr>
      <vt:lpstr>Le rôle de l’assistant(e) de service social </vt:lpstr>
      <vt:lpstr>L’archivage du dossier de fonds social </vt:lpstr>
      <vt:lpstr>La demande d’aide exceptionnelle  de fonds sociaux </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A4</dc:title>
  <dc:subject>Client</dc:subject>
  <dc:creator>Microsoft Office User</dc:creator>
  <cp:lastModifiedBy>mireille constantin</cp:lastModifiedBy>
  <cp:revision>218</cp:revision>
  <cp:lastPrinted>2022-11-22T08:18:27Z</cp:lastPrinted>
  <dcterms:created xsi:type="dcterms:W3CDTF">2020-07-03T12:53:24Z</dcterms:created>
  <dcterms:modified xsi:type="dcterms:W3CDTF">2023-10-04T09:38:06Z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